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</p:sldMasterIdLst>
  <p:notesMasterIdLst>
    <p:notesMasterId r:id="rId28"/>
  </p:notesMasterIdLst>
  <p:handoutMasterIdLst>
    <p:handoutMasterId r:id="rId29"/>
  </p:handoutMasterIdLst>
  <p:sldIdLst>
    <p:sldId id="1747" r:id="rId2"/>
    <p:sldId id="1773" r:id="rId3"/>
    <p:sldId id="1749" r:id="rId4"/>
    <p:sldId id="1750" r:id="rId5"/>
    <p:sldId id="1751" r:id="rId6"/>
    <p:sldId id="1802" r:id="rId7"/>
    <p:sldId id="1812" r:id="rId8"/>
    <p:sldId id="1766" r:id="rId9"/>
    <p:sldId id="1777" r:id="rId10"/>
    <p:sldId id="1794" r:id="rId11"/>
    <p:sldId id="1779" r:id="rId12"/>
    <p:sldId id="1798" r:id="rId13"/>
    <p:sldId id="1815" r:id="rId14"/>
    <p:sldId id="1808" r:id="rId15"/>
    <p:sldId id="1814" r:id="rId16"/>
    <p:sldId id="1800" r:id="rId17"/>
    <p:sldId id="1811" r:id="rId18"/>
    <p:sldId id="1789" r:id="rId19"/>
    <p:sldId id="1790" r:id="rId20"/>
    <p:sldId id="1791" r:id="rId21"/>
    <p:sldId id="1803" r:id="rId22"/>
    <p:sldId id="1804" r:id="rId23"/>
    <p:sldId id="1793" r:id="rId24"/>
    <p:sldId id="1805" r:id="rId25"/>
    <p:sldId id="1806" r:id="rId26"/>
    <p:sldId id="1768" r:id="rId27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800000"/>
    <a:srgbClr val="9900CC"/>
    <a:srgbClr val="66CCFF"/>
    <a:srgbClr val="FFFFCC"/>
    <a:srgbClr val="FFFF99"/>
    <a:srgbClr val="CC0000"/>
    <a:srgbClr val="99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835" autoAdjust="0"/>
  </p:normalViewPr>
  <p:slideViewPr>
    <p:cSldViewPr>
      <p:cViewPr varScale="1">
        <p:scale>
          <a:sx n="68" d="100"/>
          <a:sy n="68" d="100"/>
        </p:scale>
        <p:origin x="-135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2982" y="-114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0.xml"/><Relationship Id="rId1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43208459825442"/>
          <c:y val="4.7430933022093787E-2"/>
          <c:w val="0.89051776514046765"/>
          <c:h val="0.81358543245857984"/>
        </c:manualLayout>
      </c:layout>
      <c:lineChart>
        <c:grouping val="standard"/>
        <c:varyColors val="0"/>
        <c:ser>
          <c:idx val="0"/>
          <c:order val="0"/>
          <c:tx>
            <c:strRef>
              <c:f>股本!$A$2</c:f>
              <c:strCache>
                <c:ptCount val="1"/>
                <c:pt idx="0">
                  <c:v>股本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square"/>
            <c:size val="9"/>
            <c:spPr>
              <a:solidFill>
                <a:srgbClr val="0000FF"/>
              </a:solidFill>
              <a:ln>
                <a:noFill/>
              </a:ln>
            </c:spPr>
          </c:marker>
          <c:cat>
            <c:strRef>
              <c:f>股本!$B$1:$Q$1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2015年迄今</c:v>
                </c:pt>
              </c:strCache>
            </c:strRef>
          </c:cat>
          <c:val>
            <c:numRef>
              <c:f>股本!$B$2:$Q$2</c:f>
              <c:numCache>
                <c:formatCode>#,##0_);[Red]\(#,##0\)</c:formatCode>
                <c:ptCount val="11"/>
                <c:pt idx="0">
                  <c:v>647003</c:v>
                </c:pt>
                <c:pt idx="1">
                  <c:v>638153</c:v>
                </c:pt>
                <c:pt idx="2">
                  <c:v>682061</c:v>
                </c:pt>
                <c:pt idx="3">
                  <c:v>717343</c:v>
                </c:pt>
                <c:pt idx="4">
                  <c:v>715918</c:v>
                </c:pt>
                <c:pt idx="5">
                  <c:v>756595</c:v>
                </c:pt>
                <c:pt idx="6">
                  <c:v>801757</c:v>
                </c:pt>
                <c:pt idx="7">
                  <c:v>830614</c:v>
                </c:pt>
                <c:pt idx="8">
                  <c:v>830614</c:v>
                </c:pt>
                <c:pt idx="9">
                  <c:v>839546</c:v>
                </c:pt>
                <c:pt idx="10">
                  <c:v>839546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322944"/>
        <c:axId val="84324736"/>
      </c:lineChart>
      <c:catAx>
        <c:axId val="8432294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5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84324736"/>
        <c:crosses val="autoZero"/>
        <c:auto val="1"/>
        <c:lblAlgn val="ctr"/>
        <c:lblOffset val="100"/>
        <c:tickMarkSkip val="1"/>
        <c:noMultiLvlLbl val="0"/>
      </c:catAx>
      <c:valAx>
        <c:axId val="84324736"/>
        <c:scaling>
          <c:orientation val="minMax"/>
          <c:max val="850000"/>
          <c:min val="5000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_);[Red]\(#,##0\)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8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843229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 rtl="0">
              <a:defRPr sz="1075" b="0" i="0" u="none" strike="noStrike" baseline="0">
                <a:solidFill>
                  <a:srgbClr val="000000"/>
                </a:solidFill>
                <a:latin typeface="標楷體"/>
                <a:ea typeface="標楷體"/>
                <a:cs typeface="標楷體"/>
              </a:defRPr>
            </a:pPr>
            <a:endParaRPr lang="zh-TW"/>
          </a:p>
        </c:txPr>
      </c:dTable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650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592963500921872E-2"/>
          <c:y val="2.9664858918829296E-2"/>
          <c:w val="0.93200383932590969"/>
          <c:h val="0.91111871261993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集團年營收與毛利!$A$3</c:f>
              <c:strCache>
                <c:ptCount val="1"/>
                <c:pt idx="0">
                  <c:v>集團營收</c:v>
                </c:pt>
              </c:strCache>
            </c:strRef>
          </c:tx>
          <c:spPr>
            <a:solidFill>
              <a:srgbClr val="9999FF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gradFill rotWithShape="0">
                <a:gsLst>
                  <a:gs pos="0">
                    <a:srgbClr val="00FFFF"/>
                  </a:gs>
                  <a:gs pos="50000">
                    <a:srgbClr val="00FFFF">
                      <a:gamma/>
                      <a:tint val="54902"/>
                      <a:invGamma/>
                    </a:srgbClr>
                  </a:gs>
                  <a:gs pos="100000">
                    <a:srgbClr val="00FF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1"/>
            <c:invertIfNegative val="0"/>
            <c:bubble3D val="0"/>
            <c:spPr>
              <a:gradFill rotWithShape="0">
                <a:gsLst>
                  <a:gs pos="0">
                    <a:srgbClr val="00FF00"/>
                  </a:gs>
                  <a:gs pos="50000">
                    <a:srgbClr val="00FF00">
                      <a:gamma/>
                      <a:tint val="49412"/>
                      <a:invGamma/>
                    </a:srgbClr>
                  </a:gs>
                  <a:gs pos="100000">
                    <a:srgbClr val="00FF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2"/>
            <c:invertIfNegative val="0"/>
            <c:bubble3D val="0"/>
            <c:spPr>
              <a:gradFill rotWithShape="0">
                <a:gsLst>
                  <a:gs pos="0">
                    <a:srgbClr val="FF9900"/>
                  </a:gs>
                  <a:gs pos="50000">
                    <a:srgbClr val="FF9900">
                      <a:gamma/>
                      <a:tint val="61569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3"/>
            <c:invertIfNegative val="0"/>
            <c:bubble3D val="0"/>
            <c:spPr>
              <a:gradFill rotWithShape="0">
                <a:gsLst>
                  <a:gs pos="0">
                    <a:srgbClr val="99CC00"/>
                  </a:gs>
                  <a:gs pos="50000">
                    <a:srgbClr val="99CC00">
                      <a:gamma/>
                      <a:tint val="52941"/>
                      <a:invGamma/>
                    </a:srgbClr>
                  </a:gs>
                  <a:gs pos="100000">
                    <a:srgbClr val="99CC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4"/>
            <c:invertIfNegative val="0"/>
            <c:bubble3D val="0"/>
            <c:spPr>
              <a:gradFill rotWithShape="0">
                <a:gsLst>
                  <a:gs pos="0">
                    <a:srgbClr val="33CCCC"/>
                  </a:gs>
                  <a:gs pos="50000">
                    <a:srgbClr val="33CCCC">
                      <a:gamma/>
                      <a:tint val="53333"/>
                      <a:invGamma/>
                    </a:srgbClr>
                  </a:gs>
                  <a:gs pos="100000">
                    <a:srgbClr val="33CCCC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5"/>
            <c:invertIfNegative val="0"/>
            <c:bubble3D val="0"/>
            <c:spPr>
              <a:gradFill rotWithShape="0">
                <a:gsLst>
                  <a:gs pos="0">
                    <a:srgbClr val="FF00FF"/>
                  </a:gs>
                  <a:gs pos="50000">
                    <a:srgbClr val="FF00FF">
                      <a:gamma/>
                      <a:tint val="42353"/>
                      <a:invGamma/>
                    </a:srgbClr>
                  </a:gs>
                  <a:gs pos="100000">
                    <a:srgbClr val="FF00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6"/>
            <c:invertIfNegative val="0"/>
            <c:bubble3D val="0"/>
            <c:spPr>
              <a:gradFill rotWithShape="0">
                <a:gsLst>
                  <a:gs pos="0">
                    <a:srgbClr val="3366FF"/>
                  </a:gs>
                  <a:gs pos="50000">
                    <a:srgbClr val="3366FF">
                      <a:gamma/>
                      <a:tint val="58431"/>
                      <a:invGamma/>
                    </a:srgbClr>
                  </a:gs>
                  <a:gs pos="100000">
                    <a:srgbClr val="3366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7"/>
            <c:invertIfNegative val="0"/>
            <c:bubble3D val="0"/>
            <c:spPr>
              <a:solidFill>
                <a:srgbClr val="CB36D6">
                  <a:alpha val="87000"/>
                </a:srgbClr>
              </a:solidFill>
              <a:ln w="25400">
                <a:noFill/>
              </a:ln>
            </c:spPr>
          </c:dPt>
          <c:dPt>
            <c:idx val="8"/>
            <c:invertIfNegative val="0"/>
            <c:bubble3D val="0"/>
            <c:spPr>
              <a:solidFill>
                <a:srgbClr val="CCFF99"/>
              </a:solidFill>
              <a:ln w="25400">
                <a:noFill/>
              </a:ln>
            </c:spPr>
          </c:dPt>
          <c:dPt>
            <c:idx val="9"/>
            <c:invertIfNegative val="0"/>
            <c:bubble3D val="0"/>
            <c:spPr>
              <a:solidFill>
                <a:srgbClr val="FFFF00"/>
              </a:solidFill>
              <a:ln w="25400">
                <a:noFill/>
              </a:ln>
            </c:spPr>
          </c:dPt>
          <c:dPt>
            <c:idx val="10"/>
            <c:invertIfNegative val="0"/>
            <c:bubble3D val="0"/>
            <c:spPr>
              <a:solidFill>
                <a:srgbClr val="D3E527"/>
              </a:solidFill>
              <a:ln w="25400">
                <a:noFill/>
              </a:ln>
            </c:spPr>
          </c:dPt>
          <c:dPt>
            <c:idx val="11"/>
            <c:invertIfNegative val="0"/>
            <c:bubble3D val="0"/>
            <c:spPr>
              <a:solidFill>
                <a:srgbClr val="0099CC"/>
              </a:solidFill>
              <a:ln w="25400">
                <a:noFill/>
              </a:ln>
            </c:spPr>
          </c:dPt>
          <c:dPt>
            <c:idx val="12"/>
            <c:invertIfNegative val="0"/>
            <c:bubble3D val="0"/>
            <c:spPr>
              <a:solidFill>
                <a:srgbClr val="CCFFFF"/>
              </a:solidFill>
              <a:ln w="25400">
                <a:noFill/>
              </a:ln>
            </c:spPr>
          </c:dPt>
          <c:dPt>
            <c:idx val="13"/>
            <c:invertIfNegative val="0"/>
            <c:bubble3D val="0"/>
            <c:spPr>
              <a:solidFill>
                <a:srgbClr val="FF9999"/>
              </a:solidFill>
              <a:ln w="25400">
                <a:noFill/>
              </a:ln>
            </c:spPr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5400">
                <a:noFill/>
              </a:ln>
            </c:spPr>
          </c:dPt>
          <c:cat>
            <c:strRef>
              <c:f>集團年營收與毛利!$B$2:$V$2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集團年營收與毛利!$B$3:$V$3</c:f>
              <c:numCache>
                <c:formatCode>_-* #,##0_-;\-* #,##0_-;_-* "-"??_-;_-@_-</c:formatCode>
                <c:ptCount val="11"/>
                <c:pt idx="0">
                  <c:v>1548468</c:v>
                </c:pt>
                <c:pt idx="1">
                  <c:v>1988369</c:v>
                </c:pt>
                <c:pt idx="2">
                  <c:v>2174836</c:v>
                </c:pt>
                <c:pt idx="3">
                  <c:v>1570700</c:v>
                </c:pt>
                <c:pt idx="4" formatCode="#,##0">
                  <c:v>1349443</c:v>
                </c:pt>
                <c:pt idx="5" formatCode="#,##0_);[Red]\(#,##0\)">
                  <c:v>2493512</c:v>
                </c:pt>
                <c:pt idx="6" formatCode="#,##0_);[Red]\(#,##0\)">
                  <c:v>2519491</c:v>
                </c:pt>
                <c:pt idx="7" formatCode="#,##0_);[Red]\(#,##0\)">
                  <c:v>2181049</c:v>
                </c:pt>
                <c:pt idx="8" formatCode="#,##0_);[Red]\(#,##0\)">
                  <c:v>1913318</c:v>
                </c:pt>
                <c:pt idx="9" formatCode="#,##0_);[Red]\(#,##0\)">
                  <c:v>1941943</c:v>
                </c:pt>
                <c:pt idx="10">
                  <c:v>1995668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9727744"/>
        <c:axId val="89729664"/>
      </c:barChart>
      <c:lineChart>
        <c:grouping val="standard"/>
        <c:varyColors val="0"/>
        <c:ser>
          <c:idx val="1"/>
          <c:order val="1"/>
          <c:tx>
            <c:strRef>
              <c:f>集團年營收與毛利!$A$4</c:f>
              <c:strCache>
                <c:ptCount val="1"/>
                <c:pt idx="0">
                  <c:v>集團毛利率</c:v>
                </c:pt>
              </c:strCache>
            </c:strRef>
          </c:tx>
          <c:spPr>
            <a:ln w="34925">
              <a:solidFill>
                <a:srgbClr val="0000FF"/>
              </a:solidFill>
            </a:ln>
          </c:spPr>
          <c:marker>
            <c:symbol val="triangle"/>
            <c:size val="9"/>
            <c:spPr>
              <a:solidFill>
                <a:srgbClr val="0000FF"/>
              </a:solidFill>
              <a:ln>
                <a:noFill/>
              </a:ln>
            </c:spPr>
          </c:marker>
          <c:cat>
            <c:strRef>
              <c:f>集團年營收與毛利!$B$2:$V$2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集團年營收與毛利!$B$4:$V$4</c:f>
              <c:numCache>
                <c:formatCode>0.00%</c:formatCode>
                <c:ptCount val="11"/>
                <c:pt idx="0">
                  <c:v>0.20540000000000005</c:v>
                </c:pt>
                <c:pt idx="1">
                  <c:v>0.24330000000000004</c:v>
                </c:pt>
                <c:pt idx="2">
                  <c:v>0.19450000000000001</c:v>
                </c:pt>
                <c:pt idx="3">
                  <c:v>0.19059999999999999</c:v>
                </c:pt>
                <c:pt idx="4">
                  <c:v>0.18690000000000007</c:v>
                </c:pt>
                <c:pt idx="5">
                  <c:v>0.21460000000000001</c:v>
                </c:pt>
                <c:pt idx="6">
                  <c:v>0.19309999999999999</c:v>
                </c:pt>
                <c:pt idx="7">
                  <c:v>0.19789999999999999</c:v>
                </c:pt>
                <c:pt idx="8">
                  <c:v>0.19089999999999999</c:v>
                </c:pt>
                <c:pt idx="9">
                  <c:v>0.25700000000000001</c:v>
                </c:pt>
                <c:pt idx="10">
                  <c:v>0.26440000000000002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737088"/>
        <c:axId val="89735552"/>
      </c:lineChart>
      <c:catAx>
        <c:axId val="8972774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標楷體"/>
                <a:ea typeface="標楷體"/>
                <a:cs typeface="標楷體"/>
              </a:defRPr>
            </a:pPr>
            <a:endParaRPr lang="zh-TW"/>
          </a:p>
        </c:txPr>
        <c:crossAx val="897296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89729664"/>
        <c:scaling>
          <c:orientation val="minMax"/>
          <c:max val="25000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_);[Red]\(#,##0\)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8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89727744"/>
        <c:crosses val="autoZero"/>
        <c:crossBetween val="between"/>
        <c:majorUnit val="500000"/>
      </c:valAx>
      <c:valAx>
        <c:axId val="89735552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zh-TW"/>
          </a:p>
        </c:txPr>
        <c:crossAx val="89737088"/>
        <c:crosses val="max"/>
        <c:crossBetween val="between"/>
      </c:valAx>
      <c:catAx>
        <c:axId val="89737088"/>
        <c:scaling>
          <c:orientation val="minMax"/>
        </c:scaling>
        <c:delete val="1"/>
        <c:axPos val="b"/>
        <c:majorTickMark val="out"/>
        <c:minorTickMark val="none"/>
        <c:tickLblPos val="none"/>
        <c:crossAx val="8973555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575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29413178953722"/>
          <c:y val="5.0209371711209275E-2"/>
          <c:w val="0.8813026340135377"/>
          <c:h val="0.873150844352003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稅後損益與EPS!$A$2</c:f>
              <c:strCache>
                <c:ptCount val="1"/>
                <c:pt idx="0">
                  <c:v>稅後損益</c:v>
                </c:pt>
              </c:strCache>
            </c:strRef>
          </c:tx>
          <c:spPr>
            <a:solidFill>
              <a:srgbClr val="9999FF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gradFill rotWithShape="0">
                <a:gsLst>
                  <a:gs pos="0">
                    <a:srgbClr val="00FFFF"/>
                  </a:gs>
                  <a:gs pos="50000">
                    <a:srgbClr val="00FFFF">
                      <a:gamma/>
                      <a:tint val="54902"/>
                      <a:invGamma/>
                    </a:srgbClr>
                  </a:gs>
                  <a:gs pos="100000">
                    <a:srgbClr val="00FF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1"/>
            <c:invertIfNegative val="0"/>
            <c:bubble3D val="0"/>
            <c:spPr>
              <a:gradFill rotWithShape="0">
                <a:gsLst>
                  <a:gs pos="0">
                    <a:srgbClr val="00FF00"/>
                  </a:gs>
                  <a:gs pos="50000">
                    <a:srgbClr val="00FF00">
                      <a:gamma/>
                      <a:tint val="49412"/>
                      <a:invGamma/>
                    </a:srgbClr>
                  </a:gs>
                  <a:gs pos="100000">
                    <a:srgbClr val="00FF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2"/>
            <c:invertIfNegative val="0"/>
            <c:bubble3D val="0"/>
            <c:spPr>
              <a:gradFill rotWithShape="0">
                <a:gsLst>
                  <a:gs pos="0">
                    <a:srgbClr val="FF9900"/>
                  </a:gs>
                  <a:gs pos="50000">
                    <a:srgbClr val="FF9900">
                      <a:gamma/>
                      <a:tint val="61569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3"/>
            <c:invertIfNegative val="0"/>
            <c:bubble3D val="0"/>
            <c:spPr>
              <a:gradFill rotWithShape="0">
                <a:gsLst>
                  <a:gs pos="0">
                    <a:srgbClr val="99CC00"/>
                  </a:gs>
                  <a:gs pos="50000">
                    <a:srgbClr val="99CC00">
                      <a:gamma/>
                      <a:tint val="52941"/>
                      <a:invGamma/>
                    </a:srgbClr>
                  </a:gs>
                  <a:gs pos="100000">
                    <a:srgbClr val="99CC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4"/>
            <c:invertIfNegative val="0"/>
            <c:bubble3D val="0"/>
            <c:spPr>
              <a:gradFill rotWithShape="0">
                <a:gsLst>
                  <a:gs pos="0">
                    <a:srgbClr val="33CCCC"/>
                  </a:gs>
                  <a:gs pos="50000">
                    <a:srgbClr val="33CCCC">
                      <a:gamma/>
                      <a:tint val="53333"/>
                      <a:invGamma/>
                    </a:srgbClr>
                  </a:gs>
                  <a:gs pos="100000">
                    <a:srgbClr val="33CCCC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5"/>
            <c:invertIfNegative val="0"/>
            <c:bubble3D val="0"/>
            <c:spPr>
              <a:gradFill rotWithShape="0">
                <a:gsLst>
                  <a:gs pos="0">
                    <a:srgbClr val="FF00FF"/>
                  </a:gs>
                  <a:gs pos="50000">
                    <a:srgbClr val="FF00FF">
                      <a:gamma/>
                      <a:tint val="42353"/>
                      <a:invGamma/>
                    </a:srgbClr>
                  </a:gs>
                  <a:gs pos="100000">
                    <a:srgbClr val="FF00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6"/>
            <c:invertIfNegative val="0"/>
            <c:bubble3D val="0"/>
            <c:spPr>
              <a:gradFill rotWithShape="0">
                <a:gsLst>
                  <a:gs pos="0">
                    <a:srgbClr val="3366FF"/>
                  </a:gs>
                  <a:gs pos="50000">
                    <a:srgbClr val="3366FF">
                      <a:gamma/>
                      <a:tint val="58431"/>
                      <a:invGamma/>
                    </a:srgbClr>
                  </a:gs>
                  <a:gs pos="100000">
                    <a:srgbClr val="3366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1A9CD6"/>
                  </a:gs>
                  <a:gs pos="50000">
                    <a:srgbClr val="33CCCC">
                      <a:gamma/>
                      <a:tint val="53333"/>
                      <a:invGamma/>
                    </a:srgbClr>
                  </a:gs>
                  <a:gs pos="100000">
                    <a:srgbClr val="33CCCC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8"/>
            <c:invertIfNegative val="0"/>
            <c:bubble3D val="0"/>
            <c:spPr/>
          </c:dPt>
          <c:dPt>
            <c:idx val="9"/>
            <c:invertIfNegative val="0"/>
            <c:bubble3D val="0"/>
            <c:spPr>
              <a:solidFill>
                <a:srgbClr val="FFFF00"/>
              </a:solidFill>
              <a:ln w="25400">
                <a:noFill/>
              </a:ln>
            </c:spPr>
          </c:dPt>
          <c:dPt>
            <c:idx val="10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25400">
                <a:noFill/>
              </a:ln>
            </c:spPr>
          </c:dPt>
          <c:cat>
            <c:strRef>
              <c:f>稅後損益與EPS!$B$1:$P$1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稅後損益與EPS!$B$2:$P$2</c:f>
              <c:numCache>
                <c:formatCode>_-* #,##0_-;\-* #,##0_-;_-* "-"??_-;_-@_-</c:formatCode>
                <c:ptCount val="11"/>
                <c:pt idx="0">
                  <c:v>87300</c:v>
                </c:pt>
                <c:pt idx="1">
                  <c:v>240656</c:v>
                </c:pt>
                <c:pt idx="2">
                  <c:v>275597</c:v>
                </c:pt>
                <c:pt idx="3">
                  <c:v>75713</c:v>
                </c:pt>
                <c:pt idx="4" formatCode="#,##0">
                  <c:v>135977</c:v>
                </c:pt>
                <c:pt idx="5" formatCode="#,##0_);[Red]\(#,##0\)">
                  <c:v>292990</c:v>
                </c:pt>
                <c:pt idx="6" formatCode="#,##0_);[Red]\(#,##0\)">
                  <c:v>209190</c:v>
                </c:pt>
                <c:pt idx="7" formatCode="#,##0_);[Red]\(#,##0\)">
                  <c:v>91184</c:v>
                </c:pt>
                <c:pt idx="8" formatCode="#,##0_);[Red]\(#,##0\)">
                  <c:v>9302</c:v>
                </c:pt>
                <c:pt idx="9" formatCode="#,##0_);[Red]\(#,##0\)">
                  <c:v>170007</c:v>
                </c:pt>
                <c:pt idx="10">
                  <c:v>220862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0552960"/>
        <c:axId val="90555136"/>
      </c:barChart>
      <c:lineChart>
        <c:grouping val="standard"/>
        <c:varyColors val="0"/>
        <c:ser>
          <c:idx val="1"/>
          <c:order val="1"/>
          <c:tx>
            <c:strRef>
              <c:f>稅後損益與EPS!$A$3</c:f>
              <c:strCache>
                <c:ptCount val="1"/>
                <c:pt idx="0">
                  <c:v>EPS</c:v>
                </c:pt>
              </c:strCache>
            </c:strRef>
          </c:tx>
          <c:spPr>
            <a:ln w="34925">
              <a:solidFill>
                <a:srgbClr val="0000FF"/>
              </a:solidFill>
            </a:ln>
          </c:spPr>
          <c:marker>
            <c:symbol val="triangle"/>
            <c:size val="8"/>
            <c:spPr>
              <a:solidFill>
                <a:srgbClr val="0000FF"/>
              </a:solidFill>
              <a:ln>
                <a:noFill/>
              </a:ln>
            </c:spPr>
          </c:marker>
          <c:cat>
            <c:strRef>
              <c:f>稅後損益與EPS!$B$1:$P$1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稅後損益與EPS!$B$3:$P$3</c:f>
              <c:numCache>
                <c:formatCode>_(* #,##0.00_);_(* \(#,##0.00\);_(* "-"??_);_(@_)</c:formatCode>
                <c:ptCount val="11"/>
                <c:pt idx="0">
                  <c:v>1.45</c:v>
                </c:pt>
                <c:pt idx="1">
                  <c:v>3.9</c:v>
                </c:pt>
                <c:pt idx="2">
                  <c:v>4.1099999999999985</c:v>
                </c:pt>
                <c:pt idx="3">
                  <c:v>1.07</c:v>
                </c:pt>
                <c:pt idx="4" formatCode="General">
                  <c:v>1.9500000000000004</c:v>
                </c:pt>
                <c:pt idx="5" formatCode="General">
                  <c:v>3.92</c:v>
                </c:pt>
                <c:pt idx="6" formatCode="General">
                  <c:v>2.6</c:v>
                </c:pt>
                <c:pt idx="7" formatCode="General">
                  <c:v>1.1299999999999994</c:v>
                </c:pt>
                <c:pt idx="8" formatCode="General">
                  <c:v>0.1</c:v>
                </c:pt>
                <c:pt idx="9" formatCode="General">
                  <c:v>2.0299999999999998</c:v>
                </c:pt>
                <c:pt idx="10" formatCode="General">
                  <c:v>2.65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562560"/>
        <c:axId val="90556672"/>
      </c:lineChart>
      <c:catAx>
        <c:axId val="9055296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標楷體"/>
                <a:ea typeface="標楷體"/>
                <a:cs typeface="標楷體"/>
              </a:defRPr>
            </a:pPr>
            <a:endParaRPr lang="zh-TW"/>
          </a:p>
        </c:txPr>
        <c:crossAx val="9055513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90555136"/>
        <c:scaling>
          <c:orientation val="minMax"/>
          <c:max val="3000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_);[Red]\(#,##0\)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C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90552960"/>
        <c:crosses val="autoZero"/>
        <c:crossBetween val="between"/>
        <c:minorUnit val="50000"/>
      </c:valAx>
      <c:valAx>
        <c:axId val="90556672"/>
        <c:scaling>
          <c:orientation val="minMax"/>
        </c:scaling>
        <c:delete val="0"/>
        <c:axPos val="r"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300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pPr>
            <a:endParaRPr lang="zh-TW"/>
          </a:p>
        </c:txPr>
        <c:crossAx val="90562560"/>
        <c:crosses val="max"/>
        <c:crossBetween val="between"/>
      </c:valAx>
      <c:catAx>
        <c:axId val="90562560"/>
        <c:scaling>
          <c:orientation val="minMax"/>
        </c:scaling>
        <c:delete val="1"/>
        <c:axPos val="b"/>
        <c:majorTickMark val="out"/>
        <c:minorTickMark val="none"/>
        <c:tickLblPos val="none"/>
        <c:crossAx val="9055667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575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602238946651074E-2"/>
          <c:y val="2.5052192066805846E-2"/>
          <c:w val="0.92045454545454553"/>
          <c:h val="0.86708420320111401"/>
        </c:manualLayout>
      </c:layout>
      <c:lineChart>
        <c:grouping val="standard"/>
        <c:varyColors val="0"/>
        <c:ser>
          <c:idx val="0"/>
          <c:order val="0"/>
          <c:tx>
            <c:strRef>
              <c:f>歷年配股利!$A$3</c:f>
              <c:strCache>
                <c:ptCount val="1"/>
                <c:pt idx="0">
                  <c:v>分配股利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square"/>
            <c:size val="8"/>
            <c:spPr>
              <a:solidFill>
                <a:srgbClr val="0000FF"/>
              </a:solidFill>
              <a:ln>
                <a:noFill/>
              </a:ln>
            </c:spPr>
          </c:marker>
          <c:dLbls>
            <c:dLbl>
              <c:idx val="0"/>
              <c:layout>
                <c:manualLayout>
                  <c:x val="-2.8205902529229417E-3"/>
                  <c:y val="1.56562501712338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780629631240847E-2"/>
                  <c:y val="-5.10383618540375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9344267049491741E-2"/>
                  <c:y val="-5.11550748223278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6.6761363636363294E-3"/>
                  <c:y val="1.60014575422331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7.6160865405843006E-2"/>
                  <c:y val="1.59513202812070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6.2397473753280702E-3"/>
                  <c:y val="-1.16784201557268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1.4711584347412302E-3"/>
                  <c:y val="-1.47683001002745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1.8416206261510141E-2"/>
                  <c:y val="-4.8712595685455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0"/>
                  <c:y val="-3.82741823242866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200" b="1" i="0" u="none" strike="noStrike" baseline="0">
                    <a:solidFill>
                      <a:srgbClr val="C00000"/>
                    </a:solidFill>
                    <a:latin typeface="Arial" pitchFamily="34" charset="0"/>
                    <a:ea typeface="標楷體"/>
                    <a:cs typeface="Arial" pitchFamily="34" charset="0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歷年配股利!$B$1:$P$1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歷年配股利!$B$3:$P$3</c:f>
              <c:numCache>
                <c:formatCode>#,##0.00_);[Red]\(#,##0.00\)</c:formatCode>
                <c:ptCount val="11"/>
                <c:pt idx="0">
                  <c:v>1.0835999999999995</c:v>
                </c:pt>
                <c:pt idx="1">
                  <c:v>3</c:v>
                </c:pt>
                <c:pt idx="2">
                  <c:v>3.2</c:v>
                </c:pt>
                <c:pt idx="3">
                  <c:v>0.53490000000000004</c:v>
                </c:pt>
                <c:pt idx="4">
                  <c:v>1.6500000000000001</c:v>
                </c:pt>
                <c:pt idx="5">
                  <c:v>2</c:v>
                </c:pt>
                <c:pt idx="6">
                  <c:v>3</c:v>
                </c:pt>
                <c:pt idx="7">
                  <c:v>0.65000000000000024</c:v>
                </c:pt>
                <c:pt idx="8">
                  <c:v>0.70000000000000018</c:v>
                </c:pt>
                <c:pt idx="9">
                  <c:v>1.86</c:v>
                </c:pt>
                <c:pt idx="10">
                  <c:v>2.5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2412928"/>
        <c:axId val="92451584"/>
      </c:lineChart>
      <c:catAx>
        <c:axId val="9241292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標楷體"/>
                <a:ea typeface="標楷體"/>
                <a:cs typeface="標楷體"/>
              </a:defRPr>
            </a:pPr>
            <a:endParaRPr lang="zh-TW"/>
          </a:p>
        </c:txPr>
        <c:crossAx val="9245158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92451584"/>
        <c:scaling>
          <c:orientation val="minMax"/>
          <c:max val="3.5"/>
          <c:min val="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.00_);\(#,##0.00\)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800000"/>
                </a:solidFill>
                <a:latin typeface="Arial" pitchFamily="34" charset="0"/>
                <a:ea typeface="新細明體"/>
                <a:cs typeface="Arial" pitchFamily="34" charset="0"/>
              </a:defRPr>
            </a:pPr>
            <a:endParaRPr lang="zh-TW"/>
          </a:p>
        </c:txPr>
        <c:crossAx val="92412928"/>
        <c:crosses val="autoZero"/>
        <c:crossBetween val="between"/>
        <c:majorUnit val="0.5"/>
      </c:valAx>
      <c:spPr>
        <a:noFill/>
        <a:ln w="3175">
          <a:solidFill>
            <a:srgbClr val="00000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8767938539498452E-2"/>
          <c:y val="3.7359631516648652E-2"/>
          <c:w val="0.76194504075505853"/>
          <c:h val="0.96264036848335155"/>
        </c:manualLayout>
      </c:layout>
      <c:pieChart>
        <c:varyColors val="1"/>
        <c:ser>
          <c:idx val="0"/>
          <c:order val="0"/>
          <c:spPr>
            <a:solidFill>
              <a:srgbClr val="9999FF"/>
            </a:solidFill>
            <a:ln w="25400">
              <a:noFill/>
            </a:ln>
          </c:spPr>
          <c:dPt>
            <c:idx val="0"/>
            <c:bubble3D val="0"/>
            <c:spPr>
              <a:gradFill rotWithShape="0">
                <a:gsLst>
                  <a:gs pos="0">
                    <a:srgbClr val="00FFFF"/>
                  </a:gs>
                  <a:gs pos="100000">
                    <a:srgbClr val="00FFFF">
                      <a:gamma/>
                      <a:tint val="43137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25400">
                <a:noFill/>
              </a:ln>
            </c:spPr>
          </c:dPt>
          <c:dPt>
            <c:idx val="1"/>
            <c:bubble3D val="0"/>
            <c:spPr>
              <a:gradFill rotWithShape="0">
                <a:gsLst>
                  <a:gs pos="0">
                    <a:srgbClr val="33CCCC"/>
                  </a:gs>
                  <a:gs pos="100000">
                    <a:srgbClr val="33CCCC">
                      <a:gamma/>
                      <a:tint val="73333"/>
                      <a:invGamma/>
                    </a:srgbClr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c:spPr>
          </c:dPt>
          <c:dPt>
            <c:idx val="2"/>
            <c:bubble3D val="0"/>
            <c:spPr>
              <a:gradFill rotWithShape="0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81961"/>
                      <a:invGamma/>
                    </a:srgbClr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c:spPr>
          </c:dPt>
          <c:dPt>
            <c:idx val="3"/>
            <c:bubble3D val="0"/>
            <c:spPr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tint val="83922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25400">
                <a:noFill/>
              </a:ln>
            </c:spPr>
          </c:dPt>
          <c:dPt>
            <c:idx val="4"/>
            <c:bubble3D val="0"/>
            <c:spPr>
              <a:solidFill>
                <a:srgbClr val="FFCC99"/>
              </a:solidFill>
              <a:ln w="25400">
                <a:noFill/>
              </a:ln>
            </c:spPr>
          </c:dPt>
          <c:dPt>
            <c:idx val="5"/>
            <c:bubble3D val="0"/>
            <c:spPr>
              <a:gradFill rotWithShape="0">
                <a:gsLst>
                  <a:gs pos="0">
                    <a:srgbClr val="CCFFFF"/>
                  </a:gs>
                  <a:gs pos="50000">
                    <a:srgbClr val="CCFFFF">
                      <a:gamma/>
                      <a:tint val="53725"/>
                      <a:invGamma/>
                    </a:srgbClr>
                  </a:gs>
                  <a:gs pos="100000">
                    <a:srgbClr val="CCFFFF"/>
                  </a:gs>
                </a:gsLst>
                <a:lin ang="5400000" scaled="1"/>
              </a:gradFill>
              <a:ln w="25400">
                <a:noFill/>
              </a:ln>
            </c:spPr>
          </c:dPt>
          <c:dPt>
            <c:idx val="6"/>
            <c:bubble3D val="0"/>
            <c:spPr>
              <a:solidFill>
                <a:srgbClr val="00FF00"/>
              </a:solidFill>
              <a:ln w="25400">
                <a:noFill/>
              </a:ln>
            </c:spPr>
          </c:dPt>
          <c:dLbls>
            <c:dLbl>
              <c:idx val="0"/>
              <c:layout>
                <c:manualLayout>
                  <c:x val="-0.19236161580699521"/>
                  <c:y val="0.11244878089675998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被</a:t>
                    </a: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動元件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捲裝材料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27%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2937540416143647"/>
                  <c:y val="-6.7116463383253583E-2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半</a:t>
                    </a: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導體、</a:t>
                    </a: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LED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捲裝材料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11%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6768153980752401"/>
                  <c:y val="-0.21352889712315373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300"/>
                      <a:t>S</a:t>
                    </a:r>
                    <a:r>
                      <a:rPr lang="en-US" altLang="en-US"/>
                      <a:t>MT</a:t>
                    </a:r>
                    <a:r>
                      <a:rPr lang="zh-TW" altLang="en-US"/>
                      <a:t>與雷射設備
</a:t>
                    </a:r>
                    <a:r>
                      <a:rPr lang="en-US" altLang="zh-TW"/>
                      <a:t>41%</a:t>
                    </a:r>
                    <a:endParaRPr lang="zh-TW" alt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4.8754944173106156E-2"/>
                  <c:y val="4.554011630899077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0.13380536823070061"/>
                  <c:y val="0.1114357418537996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2.8553957929171942E-2"/>
                  <c:y val="4.44444444444445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1.677903634555707E-2"/>
                  <c:y val="2.1568637776040605E-2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其</a:t>
                    </a:r>
                    <a:endParaRPr lang="zh-TW" altLang="en-US" sz="1125" b="1" i="0" u="none" strike="noStrike" baseline="0">
                      <a:solidFill>
                        <a:srgbClr val="000000"/>
                      </a:solidFill>
                      <a:latin typeface="標楷體"/>
                      <a:ea typeface="標楷體"/>
                    </a:endParaRP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他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2%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7"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0.00%" sourceLinked="0"/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300" b="1" i="0" u="none" strike="noStrike" baseline="0">
                    <a:solidFill>
                      <a:srgbClr val="000000"/>
                    </a:solidFill>
                    <a:latin typeface="標楷體"/>
                    <a:ea typeface="標楷體"/>
                    <a:cs typeface="標楷體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'事業群分析 (2)'!$A$2:$F$2</c:f>
              <c:strCache>
                <c:ptCount val="6"/>
                <c:pt idx="0">
                  <c:v>被動元件捲裝材料</c:v>
                </c:pt>
                <c:pt idx="1">
                  <c:v>半導體、LED捲裝材料</c:v>
                </c:pt>
                <c:pt idx="2">
                  <c:v>SMT與雷射設備</c:v>
                </c:pt>
                <c:pt idx="3">
                  <c:v>半導體設備</c:v>
                </c:pt>
                <c:pt idx="4">
                  <c:v>晶片測包服務</c:v>
                </c:pt>
                <c:pt idx="5">
                  <c:v>其他</c:v>
                </c:pt>
              </c:strCache>
            </c:strRef>
          </c:cat>
          <c:val>
            <c:numRef>
              <c:f>'事業群分析 (2)'!$A$3:$F$3</c:f>
              <c:numCache>
                <c:formatCode>0.00%</c:formatCode>
                <c:ptCount val="6"/>
                <c:pt idx="0">
                  <c:v>0.27</c:v>
                </c:pt>
                <c:pt idx="1">
                  <c:v>0.11</c:v>
                </c:pt>
                <c:pt idx="2">
                  <c:v>0.41000000000000009</c:v>
                </c:pt>
                <c:pt idx="3">
                  <c:v>3.0000000000000002E-2</c:v>
                </c:pt>
                <c:pt idx="4">
                  <c:v>0.16</c:v>
                </c:pt>
                <c:pt idx="5">
                  <c:v>2.0000000000000007E-2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zero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625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8767938539498486E-2"/>
          <c:y val="2.1754927692861931E-2"/>
          <c:w val="0.86931196100487462"/>
          <c:h val="0.97824507230713853"/>
        </c:manualLayout>
      </c:layout>
      <c:pieChart>
        <c:varyColors val="1"/>
        <c:ser>
          <c:idx val="0"/>
          <c:order val="0"/>
          <c:spPr>
            <a:solidFill>
              <a:srgbClr val="9999FF"/>
            </a:solidFill>
            <a:ln w="25400">
              <a:noFill/>
            </a:ln>
          </c:spPr>
          <c:dPt>
            <c:idx val="0"/>
            <c:bubble3D val="0"/>
            <c:spPr>
              <a:gradFill rotWithShape="0">
                <a:gsLst>
                  <a:gs pos="0">
                    <a:srgbClr val="00FFFF"/>
                  </a:gs>
                  <a:gs pos="100000">
                    <a:srgbClr val="00FFFF">
                      <a:gamma/>
                      <a:tint val="43137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25400">
                <a:noFill/>
              </a:ln>
            </c:spPr>
          </c:dPt>
          <c:dPt>
            <c:idx val="1"/>
            <c:bubble3D val="0"/>
            <c:spPr>
              <a:gradFill rotWithShape="0">
                <a:gsLst>
                  <a:gs pos="0">
                    <a:srgbClr val="33CCCC"/>
                  </a:gs>
                  <a:gs pos="100000">
                    <a:srgbClr val="33CCCC">
                      <a:gamma/>
                      <a:tint val="73333"/>
                      <a:invGamma/>
                    </a:srgbClr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c:spPr>
          </c:dPt>
          <c:dPt>
            <c:idx val="2"/>
            <c:bubble3D val="0"/>
            <c:spPr>
              <a:gradFill rotWithShape="0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81961"/>
                      <a:invGamma/>
                    </a:srgbClr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c:spPr>
          </c:dPt>
          <c:dPt>
            <c:idx val="3"/>
            <c:bubble3D val="0"/>
            <c:spPr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tint val="83922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25400">
                <a:noFill/>
              </a:ln>
            </c:spPr>
          </c:dPt>
          <c:dPt>
            <c:idx val="4"/>
            <c:bubble3D val="0"/>
            <c:spPr>
              <a:solidFill>
                <a:srgbClr val="FFCC99"/>
              </a:solidFill>
              <a:ln w="25400">
                <a:noFill/>
              </a:ln>
            </c:spPr>
          </c:dPt>
          <c:dPt>
            <c:idx val="5"/>
            <c:bubble3D val="0"/>
            <c:spPr>
              <a:gradFill rotWithShape="0">
                <a:gsLst>
                  <a:gs pos="0">
                    <a:srgbClr val="CCFFFF"/>
                  </a:gs>
                  <a:gs pos="50000">
                    <a:srgbClr val="CCFFFF">
                      <a:gamma/>
                      <a:tint val="53725"/>
                      <a:invGamma/>
                    </a:srgbClr>
                  </a:gs>
                  <a:gs pos="100000">
                    <a:srgbClr val="CCFFFF"/>
                  </a:gs>
                </a:gsLst>
                <a:lin ang="5400000" scaled="1"/>
              </a:gradFill>
              <a:ln w="25400">
                <a:noFill/>
              </a:ln>
            </c:spPr>
          </c:dPt>
          <c:dPt>
            <c:idx val="6"/>
            <c:bubble3D val="0"/>
            <c:spPr>
              <a:solidFill>
                <a:srgbClr val="00FF00"/>
              </a:solidFill>
              <a:ln w="25400">
                <a:noFill/>
              </a:ln>
            </c:spPr>
          </c:dPt>
          <c:dLbls>
            <c:dLbl>
              <c:idx val="0"/>
              <c:layout>
                <c:manualLayout>
                  <c:x val="-0.19236161580699521"/>
                  <c:y val="0.11244878089675998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被</a:t>
                    </a: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動元件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捲裝材料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29%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2937540416143653"/>
                  <c:y val="-6.7116463383253583E-2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半</a:t>
                    </a: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導體、</a:t>
                    </a: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LED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捲裝材料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11%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6768153980752401"/>
                  <c:y val="-0.2135288971231537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6.1688158545399038E-2"/>
                  <c:y val="1.612835160310847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0.19928149606299225"/>
                  <c:y val="0.1931351963357521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2.8553957929171949E-2"/>
                  <c:y val="4.44444444444445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1.6779036345557077E-2"/>
                  <c:y val="2.1568637776040605E-2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其</a:t>
                    </a:r>
                    <a:endParaRPr lang="zh-TW" altLang="en-US" sz="1125" b="1" i="0" u="none" strike="noStrike" baseline="0">
                      <a:solidFill>
                        <a:srgbClr val="000000"/>
                      </a:solidFill>
                      <a:latin typeface="標楷體"/>
                      <a:ea typeface="標楷體"/>
                    </a:endParaRP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他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2%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7"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0.00%" sourceLinked="0"/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300" b="1" i="0" u="none" strike="noStrike" baseline="0">
                    <a:solidFill>
                      <a:srgbClr val="000000"/>
                    </a:solidFill>
                    <a:latin typeface="標楷體"/>
                    <a:ea typeface="標楷體"/>
                    <a:cs typeface="標楷體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'事業群分析 (2)'!$A$26:$F$26</c:f>
              <c:strCache>
                <c:ptCount val="6"/>
                <c:pt idx="0">
                  <c:v>被動元件捲裝材料</c:v>
                </c:pt>
                <c:pt idx="1">
                  <c:v>半導體、LED捲裝材料</c:v>
                </c:pt>
                <c:pt idx="2">
                  <c:v>SMT與雷射設備</c:v>
                </c:pt>
                <c:pt idx="3">
                  <c:v>半導體設備</c:v>
                </c:pt>
                <c:pt idx="4">
                  <c:v>晶片測包服務</c:v>
                </c:pt>
                <c:pt idx="5">
                  <c:v>其他</c:v>
                </c:pt>
              </c:strCache>
            </c:strRef>
          </c:cat>
          <c:val>
            <c:numRef>
              <c:f>'事業群分析 (2)'!$A$27:$F$27</c:f>
              <c:numCache>
                <c:formatCode>0.00%</c:formatCode>
                <c:ptCount val="6"/>
                <c:pt idx="0">
                  <c:v>0.29000000000000009</c:v>
                </c:pt>
                <c:pt idx="1">
                  <c:v>0.11</c:v>
                </c:pt>
                <c:pt idx="2">
                  <c:v>0.4300000000000001</c:v>
                </c:pt>
                <c:pt idx="3">
                  <c:v>2.0000000000000007E-2</c:v>
                </c:pt>
                <c:pt idx="4">
                  <c:v>0.125</c:v>
                </c:pt>
                <c:pt idx="5">
                  <c:v>2.5000000000000001E-2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zero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625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506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F533F86-CBB3-4102-BC97-CFEDFE74CDC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8360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506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A344D80-D812-4C93-8B50-C8AF5F0D43E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83063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AF7EBC-9DE8-4377-AA00-A2F23B8DB019}" type="slidenum">
              <a:rPr lang="zh-TW" altLang="en-US" smtClean="0">
                <a:ea typeface="新細明體" charset="-120"/>
              </a:rPr>
              <a:pPr/>
              <a:t>1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6ADD6B-1234-4849-BC7B-E84F3395190F}" type="slidenum">
              <a:rPr lang="zh-TW" altLang="en-US" smtClean="0">
                <a:latin typeface="Arial" pitchFamily="34" charset="0"/>
              </a:rPr>
              <a:pPr/>
              <a:t>17</a:t>
            </a:fld>
            <a:endParaRPr lang="en-US" altLang="zh-TW" smtClean="0">
              <a:latin typeface="Arial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9800" y="728663"/>
            <a:ext cx="5187950" cy="389096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369" y="4862792"/>
            <a:ext cx="5182721" cy="4618915"/>
          </a:xfrm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18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19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20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21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22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23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24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25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88703918-10D5-4F8B-AA10-5E2B1EDA7B5F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7ED48BB0-C20B-481B-8009-2DB3D996C180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3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9338" y="790575"/>
            <a:ext cx="5057775" cy="379253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4922" y="4900437"/>
            <a:ext cx="5217538" cy="4579633"/>
          </a:xfrm>
          <a:noFill/>
          <a:ln/>
        </p:spPr>
        <p:txBody>
          <a:bodyPr lIns="94755" tIns="47377" rIns="94755" bIns="47377"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9693EDEA-233A-4CBB-922C-DF7E23152440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4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4922" y="4900437"/>
            <a:ext cx="5217538" cy="4579633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BA384C69-6066-4CA5-8A1B-06EF5C1EF4C7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5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4922" y="4900437"/>
            <a:ext cx="5217538" cy="4579633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AAC6298-26E1-4E3F-9121-8282B7D39811}" type="slidenum">
              <a:rPr lang="zh-TW" altLang="en-US" smtClean="0">
                <a:ea typeface="新細明體" charset="-120"/>
              </a:rPr>
              <a:pPr/>
              <a:t>10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36921" indent="-236921" eaLnBrk="1" hangingPunct="1"/>
            <a:endParaRPr lang="zh-TW" alt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6ADD6B-1234-4849-BC7B-E84F3395190F}" type="slidenum">
              <a:rPr lang="zh-TW" altLang="en-US" smtClean="0">
                <a:latin typeface="Arial" pitchFamily="34" charset="0"/>
              </a:rPr>
              <a:pPr/>
              <a:t>12</a:t>
            </a:fld>
            <a:endParaRPr lang="en-US" altLang="zh-TW" smtClean="0">
              <a:latin typeface="Arial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9800" y="728663"/>
            <a:ext cx="5187950" cy="389096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369" y="4862792"/>
            <a:ext cx="5182721" cy="4618915"/>
          </a:xfrm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765B10C-67FA-4427-9597-2D10F04FE8EB}" type="slidenum">
              <a:rPr lang="zh-TW" altLang="en-US" smtClean="0">
                <a:latin typeface="Arial" pitchFamily="34" charset="0"/>
              </a:rPr>
              <a:pPr/>
              <a:t>14</a:t>
            </a:fld>
            <a:endParaRPr lang="en-US" altLang="zh-TW" smtClean="0">
              <a:latin typeface="Arial" pitchFamily="34" charset="0"/>
            </a:endParaRPr>
          </a:p>
        </p:txBody>
      </p:sp>
      <p:sp>
        <p:nvSpPr>
          <p:cNvPr id="7171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/>
            <a:fld id="{3A0FB327-365E-4237-948B-E83EF5CB2AD9}" type="slidenum">
              <a:rPr lang="zh-TW" altLang="en-US" sz="1200">
                <a:latin typeface="Arial" pitchFamily="34" charset="0"/>
              </a:rPr>
              <a:pPr algn="r"/>
              <a:t>14</a:t>
            </a:fld>
            <a:endParaRPr lang="en-US" altLang="zh-TW" sz="1200" dirty="0">
              <a:latin typeface="Arial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solidFill>
            <a:srgbClr val="FFFFFF"/>
          </a:solidFill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solidFill>
            <a:schemeClr val="accent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>
              <a:latin typeface="Arial" pitchFamily="34" charset="0"/>
            </a:endParaRPr>
          </a:p>
        </p:txBody>
      </p:sp>
      <p:sp>
        <p:nvSpPr>
          <p:cNvPr id="8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3F4146-F33F-4F13-A13F-45E06871B7B4}" type="slidenum">
              <a:rPr lang="zh-TW" altLang="en-US" smtClean="0">
                <a:latin typeface="Arial" pitchFamily="34" charset="0"/>
              </a:rPr>
              <a:pPr/>
              <a:t>15</a:t>
            </a:fld>
            <a:endParaRPr lang="en-US" altLang="zh-TW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/>
          <p:cNvSpPr>
            <a:spLocks noChangeArrowheads="1"/>
          </p:cNvSpPr>
          <p:nvPr/>
        </p:nvSpPr>
        <p:spPr bwMode="auto">
          <a:xfrm>
            <a:off x="3505200" y="6248400"/>
            <a:ext cx="28956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chemeClr val="bg2"/>
              </a:solidFill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4" name="Rectangle 25"/>
          <p:cNvSpPr>
            <a:spLocks noChangeArrowheads="1"/>
          </p:cNvSpPr>
          <p:nvPr userDrawn="1"/>
        </p:nvSpPr>
        <p:spPr bwMode="auto">
          <a:xfrm>
            <a:off x="1781175" y="1371600"/>
            <a:ext cx="7315200" cy="200025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13500000" scaled="1"/>
          </a:gra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lang="zh-TW" altLang="en-US" smtClean="0"/>
          </a:p>
        </p:txBody>
      </p:sp>
      <p:pic>
        <p:nvPicPr>
          <p:cNvPr id="5" name="圖片 21"/>
          <p:cNvPicPr>
            <a:picLocks noChangeAspect="1"/>
          </p:cNvPicPr>
          <p:nvPr userDrawn="1"/>
        </p:nvPicPr>
        <p:blipFill>
          <a:blip r:embed="rId2" cstate="print"/>
          <a:srcRect r="6110" b="81468"/>
          <a:stretch>
            <a:fillRect/>
          </a:stretch>
        </p:blipFill>
        <p:spPr bwMode="auto">
          <a:xfrm>
            <a:off x="522288" y="-144463"/>
            <a:ext cx="7631112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-28575" y="1371600"/>
            <a:ext cx="1828800" cy="5486400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rect">
              <a:fillToRect l="100000" t="100000"/>
            </a:path>
          </a:gra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lang="zh-TW" altLang="en-US" smtClean="0"/>
          </a:p>
        </p:txBody>
      </p:sp>
      <p:grpSp>
        <p:nvGrpSpPr>
          <p:cNvPr id="7" name="Group 369"/>
          <p:cNvGrpSpPr>
            <a:grpSpLocks/>
          </p:cNvGrpSpPr>
          <p:nvPr userDrawn="1"/>
        </p:nvGrpSpPr>
        <p:grpSpPr bwMode="auto">
          <a:xfrm>
            <a:off x="-17463" y="1752600"/>
            <a:ext cx="2209801" cy="5105400"/>
            <a:chOff x="384" y="1104"/>
            <a:chExt cx="2976" cy="3216"/>
          </a:xfrm>
        </p:grpSpPr>
        <p:grpSp>
          <p:nvGrpSpPr>
            <p:cNvPr id="8" name="Group 370"/>
            <p:cNvGrpSpPr>
              <a:grpSpLocks/>
            </p:cNvGrpSpPr>
            <p:nvPr/>
          </p:nvGrpSpPr>
          <p:grpSpPr bwMode="auto">
            <a:xfrm>
              <a:off x="384" y="1104"/>
              <a:ext cx="2448" cy="3216"/>
              <a:chOff x="384" y="1104"/>
              <a:chExt cx="2448" cy="3216"/>
            </a:xfrm>
          </p:grpSpPr>
          <p:sp>
            <p:nvSpPr>
              <p:cNvPr id="16" name="Arc 371"/>
              <p:cNvSpPr>
                <a:spLocks/>
              </p:cNvSpPr>
              <p:nvPr/>
            </p:nvSpPr>
            <p:spPr bwMode="auto">
              <a:xfrm flipH="1">
                <a:off x="1008" y="1104"/>
                <a:ext cx="1824" cy="3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Arc 372"/>
              <p:cNvSpPr>
                <a:spLocks/>
              </p:cNvSpPr>
              <p:nvPr/>
            </p:nvSpPr>
            <p:spPr bwMode="auto">
              <a:xfrm flipH="1">
                <a:off x="384" y="1152"/>
                <a:ext cx="1631" cy="31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2225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373"/>
              <p:cNvSpPr>
                <a:spLocks noChangeShapeType="1"/>
              </p:cNvSpPr>
              <p:nvPr/>
            </p:nvSpPr>
            <p:spPr bwMode="auto">
              <a:xfrm flipV="1">
                <a:off x="2015" y="1104"/>
                <a:ext cx="720" cy="48"/>
              </a:xfrm>
              <a:prstGeom prst="line">
                <a:avLst/>
              </a:prstGeom>
              <a:noFill/>
              <a:ln w="9525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374"/>
              <p:cNvSpPr>
                <a:spLocks noChangeShapeType="1"/>
              </p:cNvSpPr>
              <p:nvPr/>
            </p:nvSpPr>
            <p:spPr bwMode="auto">
              <a:xfrm>
                <a:off x="384" y="4320"/>
                <a:ext cx="624" cy="0"/>
              </a:xfrm>
              <a:prstGeom prst="line">
                <a:avLst/>
              </a:prstGeom>
              <a:noFill/>
              <a:ln w="9525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9" name="Arc 375"/>
            <p:cNvSpPr>
              <a:spLocks/>
            </p:cNvSpPr>
            <p:nvPr/>
          </p:nvSpPr>
          <p:spPr bwMode="auto">
            <a:xfrm flipH="1">
              <a:off x="2400" y="2928"/>
              <a:ext cx="624" cy="13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Line 376"/>
            <p:cNvSpPr>
              <a:spLocks noChangeShapeType="1"/>
            </p:cNvSpPr>
            <p:nvPr/>
          </p:nvSpPr>
          <p:spPr bwMode="auto">
            <a:xfrm>
              <a:off x="2832" y="2928"/>
              <a:ext cx="0" cy="1392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Line 377"/>
            <p:cNvSpPr>
              <a:spLocks noChangeShapeType="1"/>
            </p:cNvSpPr>
            <p:nvPr/>
          </p:nvSpPr>
          <p:spPr bwMode="auto">
            <a:xfrm>
              <a:off x="2208" y="4320"/>
              <a:ext cx="624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Arc 378"/>
            <p:cNvSpPr>
              <a:spLocks/>
            </p:cNvSpPr>
            <p:nvPr/>
          </p:nvSpPr>
          <p:spPr bwMode="auto">
            <a:xfrm flipH="1">
              <a:off x="1248" y="1296"/>
              <a:ext cx="1584" cy="30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Arc 379"/>
            <p:cNvSpPr>
              <a:spLocks/>
            </p:cNvSpPr>
            <p:nvPr/>
          </p:nvSpPr>
          <p:spPr bwMode="auto">
            <a:xfrm flipH="1">
              <a:off x="2161" y="2880"/>
              <a:ext cx="671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Arc 380"/>
            <p:cNvSpPr>
              <a:spLocks/>
            </p:cNvSpPr>
            <p:nvPr/>
          </p:nvSpPr>
          <p:spPr bwMode="auto">
            <a:xfrm>
              <a:off x="2832" y="2880"/>
              <a:ext cx="52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Arc 381"/>
            <p:cNvSpPr>
              <a:spLocks/>
            </p:cNvSpPr>
            <p:nvPr/>
          </p:nvSpPr>
          <p:spPr bwMode="auto">
            <a:xfrm>
              <a:off x="2640" y="3072"/>
              <a:ext cx="481" cy="12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" name="Rectangle 109"/>
          <p:cNvSpPr>
            <a:spLocks noChangeArrowheads="1"/>
          </p:cNvSpPr>
          <p:nvPr userDrawn="1"/>
        </p:nvSpPr>
        <p:spPr bwMode="gray">
          <a:xfrm>
            <a:off x="2081213" y="785813"/>
            <a:ext cx="5143500" cy="5207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TW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持續創新改善 全員追求卓越</a:t>
            </a:r>
            <a:endParaRPr lang="en-US" altLang="zh-TW" sz="2800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" name="手繪多邊形 20"/>
          <p:cNvSpPr/>
          <p:nvPr userDrawn="1"/>
        </p:nvSpPr>
        <p:spPr bwMode="auto">
          <a:xfrm>
            <a:off x="1301750" y="4572000"/>
            <a:ext cx="488950" cy="2286000"/>
          </a:xfrm>
          <a:custGeom>
            <a:avLst/>
            <a:gdLst>
              <a:gd name="connsiteX0" fmla="*/ 488950 w 488950"/>
              <a:gd name="connsiteY0" fmla="*/ 0 h 2286000"/>
              <a:gd name="connsiteX1" fmla="*/ 412750 w 488950"/>
              <a:gd name="connsiteY1" fmla="*/ 30480 h 2286000"/>
              <a:gd name="connsiteX2" fmla="*/ 321310 w 488950"/>
              <a:gd name="connsiteY2" fmla="*/ 152400 h 2286000"/>
              <a:gd name="connsiteX3" fmla="*/ 260350 w 488950"/>
              <a:gd name="connsiteY3" fmla="*/ 281940 h 2286000"/>
              <a:gd name="connsiteX4" fmla="*/ 191770 w 488950"/>
              <a:gd name="connsiteY4" fmla="*/ 472440 h 2286000"/>
              <a:gd name="connsiteX5" fmla="*/ 130810 w 488950"/>
              <a:gd name="connsiteY5" fmla="*/ 746760 h 2286000"/>
              <a:gd name="connsiteX6" fmla="*/ 92710 w 488950"/>
              <a:gd name="connsiteY6" fmla="*/ 952500 h 2286000"/>
              <a:gd name="connsiteX7" fmla="*/ 54610 w 488950"/>
              <a:gd name="connsiteY7" fmla="*/ 1226820 h 2286000"/>
              <a:gd name="connsiteX8" fmla="*/ 31750 w 488950"/>
              <a:gd name="connsiteY8" fmla="*/ 1470660 h 2286000"/>
              <a:gd name="connsiteX9" fmla="*/ 16510 w 488950"/>
              <a:gd name="connsiteY9" fmla="*/ 1615440 h 2286000"/>
              <a:gd name="connsiteX10" fmla="*/ 8890 w 488950"/>
              <a:gd name="connsiteY10" fmla="*/ 1805940 h 2286000"/>
              <a:gd name="connsiteX11" fmla="*/ 1270 w 488950"/>
              <a:gd name="connsiteY11" fmla="*/ 2065020 h 2286000"/>
              <a:gd name="connsiteX12" fmla="*/ 1270 w 488950"/>
              <a:gd name="connsiteY12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8950" h="2286000">
                <a:moveTo>
                  <a:pt x="488950" y="0"/>
                </a:moveTo>
                <a:cubicBezTo>
                  <a:pt x="464820" y="2540"/>
                  <a:pt x="440690" y="5080"/>
                  <a:pt x="412750" y="30480"/>
                </a:cubicBezTo>
                <a:cubicBezTo>
                  <a:pt x="384810" y="55880"/>
                  <a:pt x="346710" y="110490"/>
                  <a:pt x="321310" y="152400"/>
                </a:cubicBezTo>
                <a:cubicBezTo>
                  <a:pt x="295910" y="194310"/>
                  <a:pt x="281940" y="228600"/>
                  <a:pt x="260350" y="281940"/>
                </a:cubicBezTo>
                <a:cubicBezTo>
                  <a:pt x="238760" y="335280"/>
                  <a:pt x="213360" y="394970"/>
                  <a:pt x="191770" y="472440"/>
                </a:cubicBezTo>
                <a:cubicBezTo>
                  <a:pt x="170180" y="549910"/>
                  <a:pt x="147320" y="666750"/>
                  <a:pt x="130810" y="746760"/>
                </a:cubicBezTo>
                <a:cubicBezTo>
                  <a:pt x="114300" y="826770"/>
                  <a:pt x="105410" y="872490"/>
                  <a:pt x="92710" y="952500"/>
                </a:cubicBezTo>
                <a:cubicBezTo>
                  <a:pt x="80010" y="1032510"/>
                  <a:pt x="64770" y="1140460"/>
                  <a:pt x="54610" y="1226820"/>
                </a:cubicBezTo>
                <a:cubicBezTo>
                  <a:pt x="44450" y="1313180"/>
                  <a:pt x="38100" y="1405890"/>
                  <a:pt x="31750" y="1470660"/>
                </a:cubicBezTo>
                <a:cubicBezTo>
                  <a:pt x="25400" y="1535430"/>
                  <a:pt x="20320" y="1559560"/>
                  <a:pt x="16510" y="1615440"/>
                </a:cubicBezTo>
                <a:cubicBezTo>
                  <a:pt x="12700" y="1671320"/>
                  <a:pt x="11430" y="1731010"/>
                  <a:pt x="8890" y="1805940"/>
                </a:cubicBezTo>
                <a:cubicBezTo>
                  <a:pt x="6350" y="1880870"/>
                  <a:pt x="2540" y="1985010"/>
                  <a:pt x="1270" y="2065020"/>
                </a:cubicBezTo>
                <a:cubicBezTo>
                  <a:pt x="0" y="2145030"/>
                  <a:pt x="635" y="2215515"/>
                  <a:pt x="1270" y="2286000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zh-TW" altLang="en-US" sz="2800">
              <a:latin typeface="Arial" charset="0"/>
              <a:ea typeface="新細明體" pitchFamily="18" charset="-120"/>
            </a:endParaRPr>
          </a:p>
        </p:txBody>
      </p:sp>
      <p:sp>
        <p:nvSpPr>
          <p:cNvPr id="154643" name="Rectangle 19"/>
          <p:cNvSpPr>
            <a:spLocks noGrp="1" noChangeArrowheads="1"/>
          </p:cNvSpPr>
          <p:nvPr>
            <p:ph type="ctrTitle"/>
          </p:nvPr>
        </p:nvSpPr>
        <p:spPr bwMode="auto">
          <a:xfrm>
            <a:off x="3048000" y="2667000"/>
            <a:ext cx="5410200" cy="27574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22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latin typeface="Tahoma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654696D1-BBE8-443C-9F9F-2E89623300F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3" name="Rectangle 22"/>
          <p:cNvSpPr>
            <a:spLocks noGrp="1" noChangeArrowheads="1"/>
          </p:cNvSpPr>
          <p:nvPr>
            <p:ph type="dt" sz="half" idx="11"/>
          </p:nvPr>
        </p:nvSpPr>
        <p:spPr>
          <a:xfrm>
            <a:off x="22098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latin typeface="Tahoma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C6BE609-7F24-4ECE-AB97-5ABA88AD82E0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8F0F5-032E-485A-A4F1-21B4A02261A8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D6636-6A2F-4102-B0AD-7713CCCA3C4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B959D-3DBA-40EA-880D-98ED2178A811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DF413-4B2B-4FAF-8C6A-447556CB872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B200F-2734-4AAF-B26A-858FE9C818F8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AC82D-EECD-4DE3-8711-AE4447595C8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4767F-7011-437B-8F64-BFC0DC1C18AF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63843-07BD-47D8-BB6C-7FAB021F8DA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37332-A666-4C50-A651-D25AB3B68DDB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809F3-0939-4CB3-93AB-07FA31F41AD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0E21F-8D52-4F84-BCFA-2EC68815D532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591C8-0735-41DF-857F-BA53B3B6F1E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F43FD-1962-48B5-AB80-5DE0200FC21A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2F3BC-1B97-42ED-AC64-0D71DD3D1CD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35119-15B8-4312-B137-445759E335A9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820BB-BD1E-4152-BD68-436B0D17F15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56E6F-360D-4F52-B35D-A680D9F100A1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53A23-E58C-452F-87EA-595642FE1BB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E21D8-30FC-44C8-81E8-CE155A38A221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0175F-E0D9-429A-804B-672A1DE3A2A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5361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0" y="6172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defRPr>
                <a:latin typeface="Tahoma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CC0000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lang="en-US" altLang="zh-TW" b="1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9" name="Rectangle 82"/>
          <p:cNvSpPr>
            <a:spLocks noChangeArrowheads="1"/>
          </p:cNvSpPr>
          <p:nvPr userDrawn="1"/>
        </p:nvSpPr>
        <p:spPr bwMode="auto">
          <a:xfrm>
            <a:off x="0" y="990600"/>
            <a:ext cx="9144000" cy="76200"/>
          </a:xfrm>
          <a:prstGeom prst="rect">
            <a:avLst/>
          </a:prstGeom>
          <a:solidFill>
            <a:srgbClr val="CC0000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lang="zh-TW" altLang="en-US" smtClean="0"/>
          </a:p>
        </p:txBody>
      </p:sp>
      <p:sp>
        <p:nvSpPr>
          <p:cNvPr id="2054" name="Line 83"/>
          <p:cNvSpPr>
            <a:spLocks noChangeShapeType="1"/>
          </p:cNvSpPr>
          <p:nvPr userDrawn="1"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5" name="Line 84"/>
          <p:cNvSpPr>
            <a:spLocks noChangeShapeType="1"/>
          </p:cNvSpPr>
          <p:nvPr userDrawn="1"/>
        </p:nvSpPr>
        <p:spPr bwMode="auto">
          <a:xfrm>
            <a:off x="2819400" y="6629400"/>
            <a:ext cx="63246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32" name="Text Box 110"/>
          <p:cNvSpPr txBox="1">
            <a:spLocks noChangeArrowheads="1"/>
          </p:cNvSpPr>
          <p:nvPr userDrawn="1"/>
        </p:nvSpPr>
        <p:spPr bwMode="gray">
          <a:xfrm>
            <a:off x="533400" y="6613525"/>
            <a:ext cx="28829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45720" tIns="44450" rIns="45720" bIns="44450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altLang="zh-TW" sz="1200" b="1" u="sng" smtClean="0"/>
              <a:t>http://www.lasertek.com.tw</a:t>
            </a:r>
          </a:p>
        </p:txBody>
      </p:sp>
      <p:sp>
        <p:nvSpPr>
          <p:cNvPr id="1033" name="Text Box 112"/>
          <p:cNvSpPr txBox="1">
            <a:spLocks noChangeArrowheads="1"/>
          </p:cNvSpPr>
          <p:nvPr userDrawn="1"/>
        </p:nvSpPr>
        <p:spPr bwMode="gray">
          <a:xfrm>
            <a:off x="3810000" y="6638925"/>
            <a:ext cx="1371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45720" tIns="44450" rIns="45720" bIns="44450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TW" altLang="en-US" sz="1200" b="1" u="sng" smtClean="0"/>
              <a:t>股票代號：</a:t>
            </a:r>
            <a:r>
              <a:rPr lang="en-US" altLang="zh-TW" sz="1200" b="1" u="sng" smtClean="0"/>
              <a:t>6207</a:t>
            </a:r>
          </a:p>
        </p:txBody>
      </p:sp>
      <p:sp>
        <p:nvSpPr>
          <p:cNvPr id="1034" name="Rectangle 114"/>
          <p:cNvSpPr>
            <a:spLocks noChangeArrowheads="1"/>
          </p:cNvSpPr>
          <p:nvPr/>
        </p:nvSpPr>
        <p:spPr bwMode="auto">
          <a:xfrm>
            <a:off x="152400" y="304800"/>
            <a:ext cx="8153400" cy="5334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zh-TW" sz="3200" smtClean="0"/>
          </a:p>
        </p:txBody>
      </p:sp>
      <p:sp>
        <p:nvSpPr>
          <p:cNvPr id="15361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 b="1"/>
            </a:lvl1pPr>
          </a:lstStyle>
          <a:p>
            <a:pPr>
              <a:defRPr/>
            </a:pPr>
            <a:fld id="{B4F122E2-30E1-4A2C-95A7-2EFA9F39CC6C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1040" name="Text Box 113"/>
          <p:cNvSpPr txBox="1">
            <a:spLocks noChangeArrowheads="1"/>
          </p:cNvSpPr>
          <p:nvPr userDrawn="1"/>
        </p:nvSpPr>
        <p:spPr bwMode="gray">
          <a:xfrm>
            <a:off x="6197600" y="6638925"/>
            <a:ext cx="9144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45720" tIns="44450" rIns="45720" bIns="44450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TW" altLang="en-US" sz="1200" b="1" smtClean="0"/>
              <a:t>版本時間：</a:t>
            </a:r>
          </a:p>
        </p:txBody>
      </p:sp>
      <p:sp>
        <p:nvSpPr>
          <p:cNvPr id="15361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fld id="{4503EA60-EB9B-4C10-AAF9-85DC2717D68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62" name="圖片 18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06863" y="30163"/>
            <a:ext cx="5021262" cy="407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09"/>
          <p:cNvSpPr>
            <a:spLocks noChangeArrowheads="1"/>
          </p:cNvSpPr>
          <p:nvPr userDrawn="1"/>
        </p:nvSpPr>
        <p:spPr bwMode="gray">
          <a:xfrm>
            <a:off x="5159375" y="638175"/>
            <a:ext cx="3298825" cy="39846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45720" tIns="44450" rIns="45720" bIns="44450" anchorCtr="1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TW" altLang="en-US" sz="20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持續創新改善 全員追求卓越</a:t>
            </a:r>
            <a:endParaRPr lang="en-US" altLang="zh-TW" sz="2000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2.xlsx"/><Relationship Id="rId5" Type="http://schemas.openxmlformats.org/officeDocument/2006/relationships/oleObject" Target="../embeddings/oleObject3.bin"/><Relationship Id="rId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0.png"/><Relationship Id="rId7" Type="http://schemas.openxmlformats.org/officeDocument/2006/relationships/slide" Target="slide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10" Type="http://schemas.openxmlformats.org/officeDocument/2006/relationships/slide" Target="slide18.xml"/><Relationship Id="rId4" Type="http://schemas.openxmlformats.org/officeDocument/2006/relationships/image" Target="../media/image21.jpe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1.jpe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hyperlink" Target="http://www.big5.tomshardware.com/mainboard/04q3/040706/images/intel_board_big.jpg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2.jpe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Worksheet3.xlsx"/><Relationship Id="rId5" Type="http://schemas.openxmlformats.org/officeDocument/2006/relationships/oleObject" Target="../embeddings/oleObject4.bin"/><Relationship Id="rId4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Worksheet4.xlsx"/><Relationship Id="rId5" Type="http://schemas.openxmlformats.org/officeDocument/2006/relationships/oleObject" Target="../embeddings/oleObject5.bin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Excel_Worksheet5.xlsx"/><Relationship Id="rId5" Type="http://schemas.openxmlformats.org/officeDocument/2006/relationships/oleObject" Target="../embeddings/oleObject6.bin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Excel_Worksheet6.xlsx"/><Relationship Id="rId5" Type="http://schemas.openxmlformats.org/officeDocument/2006/relationships/oleObject" Target="../embeddings/oleObject7.bin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emf"/><Relationship Id="rId5" Type="http://schemas.openxmlformats.org/officeDocument/2006/relationships/package" Target="../embeddings/Microsoft_Excel_Worksheet7.xlsx"/><Relationship Id="rId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5.png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0.png"/><Relationship Id="rId7" Type="http://schemas.openxmlformats.org/officeDocument/2006/relationships/slide" Target="slide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10" Type="http://schemas.openxmlformats.org/officeDocument/2006/relationships/slide" Target="slide18.xml"/><Relationship Id="rId4" Type="http://schemas.openxmlformats.org/officeDocument/2006/relationships/image" Target="../media/image21.jpe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994" name="Text Box 2"/>
          <p:cNvSpPr txBox="1">
            <a:spLocks noChangeArrowheads="1"/>
          </p:cNvSpPr>
          <p:nvPr/>
        </p:nvSpPr>
        <p:spPr bwMode="auto">
          <a:xfrm>
            <a:off x="2209800" y="2819400"/>
            <a:ext cx="6248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TW" altLang="en-US" sz="5400" b="1">
                <a:effectLst>
                  <a:outerShdw blurRad="38100" dist="38100" dir="2700000" algn="tl">
                    <a:srgbClr val="C0C0C0"/>
                  </a:outerShdw>
                </a:effectLst>
                <a:latin typeface="新細明體" pitchFamily="18" charset="-120"/>
              </a:rPr>
              <a:t>雷科股份有限公司</a:t>
            </a:r>
            <a:endParaRPr kumimoji="1" lang="en-US" altLang="zh-TW" sz="2400" b="1">
              <a:effectLst>
                <a:outerShdw blurRad="38100" dist="38100" dir="2700000" algn="tl">
                  <a:srgbClr val="C0C0C0"/>
                </a:outerShdw>
              </a:effectLst>
              <a:latin typeface="新細明體" pitchFamily="18" charset="-12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4876800"/>
            <a:ext cx="1981200" cy="14382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版面配置區 2"/>
          <p:cNvSpPr>
            <a:spLocks noGrp="1"/>
          </p:cNvSpPr>
          <p:nvPr>
            <p:ph type="dt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C9B609-957A-4254-BED2-9FE468F72BB6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1F58F6A-FB16-4070-A9DA-D2CB34AF1A38}" type="slidenum">
              <a:rPr lang="zh-TW" altLang="en-US" smtClean="0"/>
              <a:pPr/>
              <a:t>10</a:t>
            </a:fld>
            <a:endParaRPr lang="en-US" altLang="zh-TW" smtClean="0"/>
          </a:p>
        </p:txBody>
      </p:sp>
      <p:sp>
        <p:nvSpPr>
          <p:cNvPr id="16388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4925" y="1701800"/>
            <a:ext cx="7758113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263525" algn="ctr" eaLnBrk="1" hangingPunct="1">
              <a:lnSpc>
                <a:spcPct val="150000"/>
              </a:lnSpc>
              <a:spcBef>
                <a:spcPct val="20000"/>
              </a:spcBef>
              <a:spcAft>
                <a:spcPct val="4000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kumimoji="1" lang="zh-TW" altLang="en-US" sz="2200">
              <a:latin typeface="MS PGothic" pitchFamily="34" charset="-128"/>
              <a:ea typeface="新細明體" charset="-120"/>
            </a:endParaRPr>
          </a:p>
        </p:txBody>
      </p:sp>
      <p:sp>
        <p:nvSpPr>
          <p:cNvPr id="3773443" name="Text Box 3"/>
          <p:cNvSpPr txBox="1">
            <a:spLocks noChangeArrowheads="1"/>
          </p:cNvSpPr>
          <p:nvPr/>
        </p:nvSpPr>
        <p:spPr bwMode="auto">
          <a:xfrm>
            <a:off x="1447800" y="1371600"/>
            <a:ext cx="5148263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Font typeface="Wingdings" pitchFamily="2" charset="2"/>
              <a:buChar char="§"/>
              <a:defRPr/>
            </a:pPr>
            <a:r>
              <a:rPr kumimoji="1" lang="en-US" altLang="ja-JP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 The structure of the conveyable tape</a:t>
            </a:r>
          </a:p>
        </p:txBody>
      </p:sp>
      <p:sp>
        <p:nvSpPr>
          <p:cNvPr id="3773444" name="Rectangle 4"/>
          <p:cNvSpPr>
            <a:spLocks noChangeArrowheads="1"/>
          </p:cNvSpPr>
          <p:nvPr/>
        </p:nvSpPr>
        <p:spPr bwMode="auto">
          <a:xfrm>
            <a:off x="152400" y="152400"/>
            <a:ext cx="37338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altLang="zh-TW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SMD</a:t>
            </a:r>
            <a:r>
              <a:rPr lang="zh-TW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產品簡介</a:t>
            </a:r>
          </a:p>
        </p:txBody>
      </p:sp>
      <p:pic>
        <p:nvPicPr>
          <p:cNvPr id="1639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524000" y="2133600"/>
            <a:ext cx="6019800" cy="3733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sp>
        <p:nvSpPr>
          <p:cNvPr id="8" name="動作按鈕: 上一項 7">
            <a:hlinkClick r:id="rId4" action="ppaction://hlinksldjump" highlightClick="1"/>
          </p:cNvPr>
          <p:cNvSpPr/>
          <p:nvPr/>
        </p:nvSpPr>
        <p:spPr bwMode="auto">
          <a:xfrm>
            <a:off x="8839200" y="6400800"/>
            <a:ext cx="304800" cy="228600"/>
          </a:xfrm>
          <a:prstGeom prst="actionButtonBackPrevious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3A5BDD-9FAB-4C98-B006-527B00C65685}" type="slidenum">
              <a:rPr lang="zh-TW" altLang="en-US" smtClean="0"/>
              <a:pPr/>
              <a:t>11</a:t>
            </a:fld>
            <a:endParaRPr lang="en-US" altLang="zh-TW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63" y="115888"/>
            <a:ext cx="4503737" cy="762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3200" b="1" smtClean="0"/>
              <a:t>捲</a:t>
            </a:r>
            <a:r>
              <a:rPr lang="zh-TW" altLang="en-US" sz="3200" b="1" smtClean="0">
                <a:latin typeface="Times New Roman" pitchFamily="18" charset="0"/>
              </a:rPr>
              <a:t>裝載帶</a:t>
            </a:r>
            <a:r>
              <a:rPr lang="en-US" altLang="zh-TW" sz="3200" b="1" smtClean="0">
                <a:latin typeface="Times New Roman" pitchFamily="18" charset="0"/>
              </a:rPr>
              <a:t>(Carrier Tape)</a:t>
            </a:r>
            <a:endParaRPr lang="zh-TW" altLang="en-US" sz="3200" b="1" smtClean="0">
              <a:latin typeface="Times New Roman" pitchFamily="18" charset="0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8763000" cy="2743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TW" altLang="en-US" sz="2400" b="1" dirty="0" smtClean="0"/>
              <a:t>材質</a:t>
            </a:r>
            <a:r>
              <a:rPr lang="en-US" altLang="zh-TW" sz="2400" b="1" dirty="0" smtClean="0"/>
              <a:t>: </a:t>
            </a:r>
          </a:p>
          <a:p>
            <a:pPr eaLnBrk="1" hangingPunct="1">
              <a:buFont typeface="Wingdings" pitchFamily="2" charset="2"/>
              <a:buChar char="u"/>
            </a:pPr>
            <a:r>
              <a:rPr lang="en-US" altLang="zh-TW" sz="2400" b="1" dirty="0" smtClean="0"/>
              <a:t> PC(</a:t>
            </a:r>
            <a:r>
              <a:rPr lang="zh-TW" altLang="en-US" sz="2400" b="1" dirty="0" smtClean="0"/>
              <a:t>黑色導電</a:t>
            </a:r>
            <a:r>
              <a:rPr lang="zh-TW" altLang="en-US" sz="2400" b="1" dirty="0" smtClean="0">
                <a:ea typeface="新細明體" charset="-120"/>
              </a:rPr>
              <a:t>、</a:t>
            </a:r>
            <a:r>
              <a:rPr lang="zh-TW" altLang="en-US" sz="2400" b="1" dirty="0" smtClean="0"/>
              <a:t>透明抗靜電</a:t>
            </a:r>
            <a:r>
              <a:rPr lang="en-US" altLang="zh-TW" sz="2400" b="1" dirty="0" smtClean="0"/>
              <a:t>、</a:t>
            </a:r>
            <a:r>
              <a:rPr lang="zh-TW" altLang="en-US" sz="2400" b="1" dirty="0" smtClean="0"/>
              <a:t>透明非抗靜電</a:t>
            </a:r>
            <a:r>
              <a:rPr lang="en-US" altLang="zh-TW" sz="2400" b="1" dirty="0" smtClean="0"/>
              <a:t>) </a:t>
            </a:r>
            <a:r>
              <a:rPr lang="zh-TW" altLang="en-US" sz="2400" b="1" dirty="0" smtClean="0">
                <a:ea typeface="新細明體" charset="-120"/>
              </a:rPr>
              <a:t>。</a:t>
            </a:r>
            <a:endParaRPr lang="zh-TW" altLang="en-US" sz="2400" b="1" dirty="0" smtClean="0"/>
          </a:p>
          <a:p>
            <a:pPr eaLnBrk="1" hangingPunct="1">
              <a:buFont typeface="Wingdings" pitchFamily="2" charset="2"/>
              <a:buChar char="u"/>
            </a:pPr>
            <a:r>
              <a:rPr lang="en-US" altLang="zh-TW" sz="2400" b="1" dirty="0" smtClean="0"/>
              <a:t> PS(</a:t>
            </a:r>
            <a:r>
              <a:rPr lang="zh-TW" altLang="en-US" sz="2400" b="1" dirty="0" smtClean="0"/>
              <a:t>黑色導電</a:t>
            </a:r>
            <a:r>
              <a:rPr lang="en-US" altLang="en-US" b="1" dirty="0" smtClean="0"/>
              <a:t>、</a:t>
            </a:r>
            <a:r>
              <a:rPr lang="zh-TW" altLang="en-US" sz="2400" b="1" dirty="0" smtClean="0"/>
              <a:t>透明非抗靜電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。</a:t>
            </a:r>
          </a:p>
          <a:p>
            <a:pPr eaLnBrk="1" hangingPunct="1">
              <a:buNone/>
            </a:pPr>
            <a:r>
              <a:rPr lang="zh-TW" altLang="en-US" sz="2400" b="1" dirty="0" smtClean="0"/>
              <a:t>應用</a:t>
            </a:r>
            <a:r>
              <a:rPr lang="en-US" altLang="zh-TW" sz="2400" b="1" dirty="0" smtClean="0"/>
              <a:t>: </a:t>
            </a:r>
            <a:r>
              <a:rPr lang="zh-TW" altLang="en-US" sz="2400" b="1" dirty="0" smtClean="0"/>
              <a:t>適用於各種元件封裝，如</a:t>
            </a:r>
            <a:r>
              <a:rPr lang="en-US" altLang="zh-TW" sz="2400" b="1" dirty="0" smtClean="0"/>
              <a:t>IC</a:t>
            </a:r>
            <a:r>
              <a:rPr lang="zh-TW" altLang="en-US" sz="2400" b="1" dirty="0" smtClean="0"/>
              <a:t>、</a:t>
            </a:r>
            <a:r>
              <a:rPr lang="en-US" altLang="zh-TW" sz="2400" b="1" dirty="0" smtClean="0"/>
              <a:t>LED</a:t>
            </a:r>
            <a:r>
              <a:rPr lang="zh-TW" altLang="en-US" sz="2400" b="1" dirty="0" smtClean="0"/>
              <a:t>、被動元件</a:t>
            </a:r>
            <a:r>
              <a:rPr lang="en-US" altLang="zh-TW" sz="2400" b="1" dirty="0" smtClean="0"/>
              <a:t>…</a:t>
            </a:r>
            <a:r>
              <a:rPr lang="zh-TW" altLang="en-US" sz="2400" b="1" dirty="0" smtClean="0"/>
              <a:t>等。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TW" altLang="en-US" sz="2400" b="1" dirty="0" smtClean="0"/>
              <a:t>樣式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多層纏繞與單層纏繞</a:t>
            </a:r>
          </a:p>
        </p:txBody>
      </p:sp>
      <p:pic>
        <p:nvPicPr>
          <p:cNvPr id="38917" name="Picture 4" descr="DSC04815_調整大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9624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5" descr="DSC04817_調整大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962400"/>
            <a:ext cx="2895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6" descr="DSC04818_調整大小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962400"/>
            <a:ext cx="30956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版面配置區 2"/>
          <p:cNvSpPr>
            <a:spLocks noGrp="1"/>
          </p:cNvSpPr>
          <p:nvPr>
            <p:ph type="dt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07E4189-84BA-4220-B752-F58BFE265F19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15363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14F9C03-E26A-4A78-9F67-81D84019F470}" type="slidenum">
              <a:rPr lang="zh-TW" altLang="en-US" smtClean="0"/>
              <a:pPr/>
              <a:t>12</a:t>
            </a:fld>
            <a:endParaRPr lang="en-US" altLang="zh-TW" smtClean="0"/>
          </a:p>
        </p:txBody>
      </p:sp>
      <p:sp>
        <p:nvSpPr>
          <p:cNvPr id="15395" name="Rectangle 41"/>
          <p:cNvSpPr>
            <a:spLocks noChangeArrowheads="1"/>
          </p:cNvSpPr>
          <p:nvPr/>
        </p:nvSpPr>
        <p:spPr bwMode="auto">
          <a:xfrm>
            <a:off x="5978525" y="838200"/>
            <a:ext cx="1860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1" lang="zh-TW" altLang="en-US" sz="12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782698" name="Rectangle 42"/>
          <p:cNvSpPr>
            <a:spLocks noChangeArrowheads="1"/>
          </p:cNvSpPr>
          <p:nvPr/>
        </p:nvSpPr>
        <p:spPr bwMode="auto">
          <a:xfrm>
            <a:off x="0" y="0"/>
            <a:ext cx="4953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kumimoji="1" lang="en-US" altLang="zh-TW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SMD</a:t>
            </a:r>
            <a:r>
              <a:rPr kumimoji="1" lang="zh-TW" alt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捲裝材料主要</a:t>
            </a:r>
            <a:r>
              <a:rPr kumimoji="1" lang="zh-TW" alt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</a:t>
            </a:r>
          </a:p>
        </p:txBody>
      </p:sp>
      <p:sp>
        <p:nvSpPr>
          <p:cNvPr id="50" name="動作按鈕: 上一項 49">
            <a:hlinkClick r:id="rId4" action="ppaction://hlinksldjump" highlightClick="1"/>
          </p:cNvPr>
          <p:cNvSpPr/>
          <p:nvPr/>
        </p:nvSpPr>
        <p:spPr bwMode="auto">
          <a:xfrm>
            <a:off x="8839200" y="6400800"/>
            <a:ext cx="304800" cy="228600"/>
          </a:xfrm>
          <a:prstGeom prst="actionButtonBackPrevious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152577" name="Object 1"/>
          <p:cNvGraphicFramePr>
            <a:graphicFrameLocks noChangeAspect="1"/>
          </p:cNvGraphicFramePr>
          <p:nvPr/>
        </p:nvGraphicFramePr>
        <p:xfrm>
          <a:off x="1219200" y="1676400"/>
          <a:ext cx="66294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" name="工作表" r:id="rId6" imgW="3345180" imgH="2270760" progId="Excel.Sheet.12">
                  <p:embed/>
                </p:oleObj>
              </mc:Choice>
              <mc:Fallback>
                <p:oleObj name="工作表" r:id="rId6" imgW="3345180" imgH="2270760" progId="Excel.Sheet.12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76400"/>
                        <a:ext cx="66294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86F0B4E9-77E8-4AA5-91FC-7839E9DB1C0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5843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A3CBA63-47F7-4540-8BD8-7F93D2C5D0E2}" type="slidenum">
              <a:rPr lang="zh-TW" altLang="en-US" sz="1200" b="1"/>
              <a:pPr algn="r" eaLnBrk="1" hangingPunct="1"/>
              <a:t>13</a:t>
            </a:fld>
            <a:endParaRPr lang="en-US" altLang="zh-TW" sz="1200" b="1"/>
          </a:p>
        </p:txBody>
      </p:sp>
      <p:sp>
        <p:nvSpPr>
          <p:cNvPr id="3693570" name="Rectangle 2"/>
          <p:cNvSpPr>
            <a:spLocks noChangeArrowheads="1"/>
          </p:cNvSpPr>
          <p:nvPr/>
        </p:nvSpPr>
        <p:spPr bwMode="auto">
          <a:xfrm>
            <a:off x="0" y="76200"/>
            <a:ext cx="4953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雷科產品事業群</a:t>
            </a:r>
            <a:endParaRPr kumimoji="1" lang="en-US" altLang="zh-TW" sz="3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7829" name="Group 5"/>
          <p:cNvGraphicFramePr>
            <a:graphicFrameLocks noGrp="1"/>
          </p:cNvGraphicFramePr>
          <p:nvPr/>
        </p:nvGraphicFramePr>
        <p:xfrm>
          <a:off x="228600" y="1219200"/>
          <a:ext cx="8534400" cy="5187950"/>
        </p:xfrm>
        <a:graphic>
          <a:graphicData uri="http://schemas.openxmlformats.org/drawingml/2006/table">
            <a:tbl>
              <a:tblPr/>
              <a:tblGrid>
                <a:gridCol w="2438400"/>
                <a:gridCol w="6096000"/>
              </a:tblGrid>
              <a:tr h="167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TW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SMD</a:t>
                      </a: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捲裝材料事業</a:t>
                      </a: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/>
                      </a:r>
                      <a:b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</a:b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標楷體" pitchFamily="65" charset="-120"/>
                        </a:rPr>
                        <a:t>    </a:t>
                      </a: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(</a:t>
                      </a: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Surface Mount Device Packaging Materials</a:t>
                      </a: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標楷體" pitchFamily="65" charset="-120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標楷體" pitchFamily="65" charset="-120"/>
                        </a:rPr>
                        <a:t> </a:t>
                      </a: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設備事業</a:t>
                      </a:r>
                      <a:endParaRPr kumimoji="1" lang="zh-TW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Arial" charset="0"/>
                          <a:ea typeface="標楷體" pitchFamily="65" charset="-120"/>
                        </a:rPr>
                        <a:t>    </a:t>
                      </a: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(</a:t>
                      </a: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Surface Mount Technology Equipments)</a:t>
                      </a:r>
                      <a:endParaRPr kumimoji="1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7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能源事業</a:t>
                      </a:r>
                      <a:r>
                        <a:rPr kumimoji="1" lang="en-US" altLang="zh-TW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-LED/</a:t>
                      </a: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空調</a:t>
                      </a: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Arial" charset="0"/>
                          <a:ea typeface="標楷體" pitchFamily="65" charset="-120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    (Energy Saving Devices)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5852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14255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3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334000"/>
            <a:ext cx="11430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4" name="Picture 5" descr="01v2.jpg"/>
          <p:cNvPicPr>
            <a:picLocks noChangeAspect="1"/>
          </p:cNvPicPr>
          <p:nvPr/>
        </p:nvPicPr>
        <p:blipFill>
          <a:blip r:embed="rId4" cstate="print"/>
          <a:srcRect r="8621"/>
          <a:stretch>
            <a:fillRect/>
          </a:stretch>
        </p:blipFill>
        <p:spPr bwMode="auto">
          <a:xfrm>
            <a:off x="685800" y="2895600"/>
            <a:ext cx="160178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5" name="Text Box 23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3048000" y="2244725"/>
            <a:ext cx="2514600" cy="3810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PCT </a:t>
            </a:r>
            <a:r>
              <a:rPr lang="zh-TW" altLang="en-US" sz="1800" b="1" dirty="0">
                <a:solidFill>
                  <a:schemeClr val="tx2"/>
                </a:solidFill>
              </a:rPr>
              <a:t>捲裝材料</a:t>
            </a:r>
          </a:p>
        </p:txBody>
      </p:sp>
      <p:sp>
        <p:nvSpPr>
          <p:cNvPr id="35856" name="Text Box 2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15000" y="2244725"/>
            <a:ext cx="2590800" cy="3810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>
                <a:solidFill>
                  <a:schemeClr val="tx2"/>
                </a:solidFill>
              </a:rPr>
              <a:t>ECT</a:t>
            </a:r>
            <a:r>
              <a:rPr lang="zh-TW" altLang="en-US" sz="1800" b="1">
                <a:solidFill>
                  <a:schemeClr val="tx2"/>
                </a:solidFill>
              </a:rPr>
              <a:t>捲裝材料</a:t>
            </a:r>
          </a:p>
        </p:txBody>
      </p:sp>
      <p:sp>
        <p:nvSpPr>
          <p:cNvPr id="35857" name="Text Box 25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3043238" y="40386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LASER </a:t>
            </a:r>
            <a:r>
              <a:rPr lang="zh-TW" altLang="en-US" sz="1800" b="1" dirty="0">
                <a:solidFill>
                  <a:schemeClr val="tx2"/>
                </a:solidFill>
              </a:rPr>
              <a:t>製程檢測設備</a:t>
            </a:r>
          </a:p>
        </p:txBody>
      </p:sp>
      <p:sp>
        <p:nvSpPr>
          <p:cNvPr id="35858" name="Text Box 26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689600" y="40386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>
                <a:solidFill>
                  <a:schemeClr val="tx2"/>
                </a:solidFill>
              </a:rPr>
              <a:t>SMT </a:t>
            </a:r>
            <a:r>
              <a:rPr lang="zh-TW" altLang="en-US" sz="1800" b="1">
                <a:solidFill>
                  <a:schemeClr val="tx2"/>
                </a:solidFill>
              </a:rPr>
              <a:t>製程檢測設備</a:t>
            </a:r>
          </a:p>
        </p:txBody>
      </p:sp>
      <p:sp>
        <p:nvSpPr>
          <p:cNvPr id="35859" name="Text Box 2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048000" y="61722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LED </a:t>
            </a:r>
            <a:r>
              <a:rPr lang="zh-TW" altLang="en-US" sz="1800" b="1" dirty="0">
                <a:solidFill>
                  <a:schemeClr val="tx2"/>
                </a:solidFill>
              </a:rPr>
              <a:t>燈具</a:t>
            </a:r>
          </a:p>
        </p:txBody>
      </p:sp>
      <p:pic>
        <p:nvPicPr>
          <p:cNvPr id="35860" name="Picture 30" descr="室外送風機-冰水式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5562600"/>
            <a:ext cx="80327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61" name="Text Box 31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762625" y="6172200"/>
            <a:ext cx="2466975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 err="1">
                <a:solidFill>
                  <a:schemeClr val="tx2"/>
                </a:solidFill>
              </a:rPr>
              <a:t>DoubleCool</a:t>
            </a:r>
            <a:r>
              <a:rPr lang="en-US" altLang="zh-TW" sz="1800" b="1" dirty="0">
                <a:solidFill>
                  <a:schemeClr val="tx2"/>
                </a:solidFill>
              </a:rPr>
              <a:t> </a:t>
            </a:r>
            <a:r>
              <a:rPr lang="zh-TW" altLang="en-US" sz="1800" b="1" dirty="0">
                <a:solidFill>
                  <a:schemeClr val="tx2"/>
                </a:solidFill>
              </a:rPr>
              <a:t>冷氣空調</a:t>
            </a:r>
          </a:p>
        </p:txBody>
      </p:sp>
      <p:sp>
        <p:nvSpPr>
          <p:cNvPr id="16" name="動作按鈕: 下一項 15">
            <a:hlinkClick r:id="rId10" action="ppaction://hlinksldjump" highlightClick="1"/>
          </p:cNvPr>
          <p:cNvSpPr/>
          <p:nvPr/>
        </p:nvSpPr>
        <p:spPr bwMode="auto">
          <a:xfrm>
            <a:off x="8839200" y="6324600"/>
            <a:ext cx="304800" cy="304800"/>
          </a:xfrm>
          <a:prstGeom prst="actionButtonForwardNext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53000" y="26670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43%</a:t>
            </a:r>
            <a:endParaRPr lang="zh-TW" altLang="en-US" sz="16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96200" y="26670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11%</a:t>
            </a:r>
            <a:endParaRPr lang="zh-TW" altLang="en-US" sz="16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343400" y="33528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44%</a:t>
            </a:r>
            <a:endParaRPr lang="zh-TW" altLang="en-US" sz="16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019800" y="54864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2%</a:t>
            </a:r>
            <a:endParaRPr lang="zh-TW" altLang="en-US" sz="16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791200" y="14478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54%</a:t>
            </a:r>
            <a:endParaRPr lang="zh-TW" alt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Oval 109"/>
          <p:cNvSpPr>
            <a:spLocks noChangeArrowheads="1"/>
          </p:cNvSpPr>
          <p:nvPr/>
        </p:nvSpPr>
        <p:spPr bwMode="gray">
          <a:xfrm>
            <a:off x="2743200" y="2209800"/>
            <a:ext cx="4038600" cy="31242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3075" name="日期版面配置區 2"/>
          <p:cNvSpPr>
            <a:spLocks noGrp="1"/>
          </p:cNvSpPr>
          <p:nvPr>
            <p:ph type="dt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5406B76-52AA-4E15-A71A-A74226AE9471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307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8FCC687-D7CF-4A78-BD81-718C58BE3E83}" type="slidenum">
              <a:rPr lang="zh-TW" altLang="en-US" smtClean="0"/>
              <a:pPr/>
              <a:t>14</a:t>
            </a:fld>
            <a:endParaRPr lang="en-US" altLang="zh-TW" smtClean="0"/>
          </a:p>
        </p:txBody>
      </p:sp>
      <p:sp>
        <p:nvSpPr>
          <p:cNvPr id="3077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kumimoji="0" lang="zh-TW" altLang="en-US" sz="2400">
              <a:latin typeface="Tahoma" pitchFamily="34" charset="0"/>
            </a:endParaRPr>
          </a:p>
        </p:txBody>
      </p:sp>
      <p:sp>
        <p:nvSpPr>
          <p:cNvPr id="3078" name="Rectangle 436"/>
          <p:cNvSpPr>
            <a:spLocks noChangeArrowheads="1"/>
          </p:cNvSpPr>
          <p:nvPr/>
        </p:nvSpPr>
        <p:spPr bwMode="auto">
          <a:xfrm>
            <a:off x="3548063" y="1833563"/>
            <a:ext cx="13208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</p:txBody>
      </p:sp>
      <p:sp>
        <p:nvSpPr>
          <p:cNvPr id="3079" name="Rectangle 469"/>
          <p:cNvSpPr>
            <a:spLocks noChangeArrowheads="1"/>
          </p:cNvSpPr>
          <p:nvPr/>
        </p:nvSpPr>
        <p:spPr bwMode="auto">
          <a:xfrm>
            <a:off x="2314575" y="2763838"/>
            <a:ext cx="1155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</p:txBody>
      </p:sp>
      <p:sp>
        <p:nvSpPr>
          <p:cNvPr id="3080" name="Rectangle 474"/>
          <p:cNvSpPr>
            <a:spLocks noChangeArrowheads="1"/>
          </p:cNvSpPr>
          <p:nvPr/>
        </p:nvSpPr>
        <p:spPr bwMode="auto">
          <a:xfrm>
            <a:off x="2438400" y="46482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</p:txBody>
      </p:sp>
      <p:sp>
        <p:nvSpPr>
          <p:cNvPr id="3081" name="Rectangle 478"/>
          <p:cNvSpPr>
            <a:spLocks noChangeArrowheads="1"/>
          </p:cNvSpPr>
          <p:nvPr/>
        </p:nvSpPr>
        <p:spPr bwMode="auto">
          <a:xfrm>
            <a:off x="5484813" y="4276725"/>
            <a:ext cx="13716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</p:txBody>
      </p:sp>
      <p:sp>
        <p:nvSpPr>
          <p:cNvPr id="3082" name="Rectangle 74"/>
          <p:cNvSpPr>
            <a:spLocks noChangeArrowheads="1"/>
          </p:cNvSpPr>
          <p:nvPr/>
        </p:nvSpPr>
        <p:spPr bwMode="auto">
          <a:xfrm>
            <a:off x="0" y="152400"/>
            <a:ext cx="502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雷射</a:t>
            </a:r>
            <a:r>
              <a:rPr kumimoji="0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設備</a:t>
            </a:r>
            <a:r>
              <a:rPr kumimoji="0"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應用</a:t>
            </a:r>
            <a:r>
              <a:rPr kumimoji="0"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領域</a:t>
            </a:r>
            <a:endParaRPr kumimoji="0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3083" name="Picture 3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25" y="3124200"/>
            <a:ext cx="2125663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425"/>
          <p:cNvSpPr txBox="1">
            <a:spLocks noChangeArrowheads="1"/>
          </p:cNvSpPr>
          <p:nvPr/>
        </p:nvSpPr>
        <p:spPr bwMode="auto">
          <a:xfrm>
            <a:off x="3770313" y="3619500"/>
            <a:ext cx="1828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>
              <a:lnSpc>
                <a:spcPct val="80000"/>
              </a:lnSpc>
            </a:pPr>
            <a:r>
              <a:rPr kumimoji="0" lang="en-US" altLang="zh-TW" sz="2000" b="1" dirty="0" err="1">
                <a:ea typeface="標楷體" pitchFamily="65" charset="-120"/>
              </a:rPr>
              <a:t>Lasertek</a:t>
            </a:r>
            <a:r>
              <a:rPr kumimoji="0" lang="en-US" altLang="zh-TW" sz="2000" b="1" dirty="0">
                <a:ea typeface="標楷體" pitchFamily="65" charset="-120"/>
              </a:rPr>
              <a:t> core competition</a:t>
            </a:r>
            <a:endParaRPr kumimoji="0" lang="zh-TW" altLang="en-US" sz="2000" b="1" dirty="0">
              <a:ea typeface="標楷體" pitchFamily="65" charset="-120"/>
            </a:endParaRPr>
          </a:p>
        </p:txBody>
      </p:sp>
      <p:grpSp>
        <p:nvGrpSpPr>
          <p:cNvPr id="3" name="Group 84"/>
          <p:cNvGrpSpPr>
            <a:grpSpLocks/>
          </p:cNvGrpSpPr>
          <p:nvPr/>
        </p:nvGrpSpPr>
        <p:grpSpPr bwMode="auto">
          <a:xfrm>
            <a:off x="5943600" y="4191000"/>
            <a:ext cx="1295400" cy="771525"/>
            <a:chOff x="3744" y="2640"/>
            <a:chExt cx="864" cy="486"/>
          </a:xfrm>
        </p:grpSpPr>
        <p:pic>
          <p:nvPicPr>
            <p:cNvPr id="3122" name="Picture 48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44" y="2640"/>
              <a:ext cx="864" cy="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7" name="Text Box 431"/>
            <p:cNvSpPr txBox="1">
              <a:spLocks noChangeArrowheads="1"/>
            </p:cNvSpPr>
            <p:nvPr/>
          </p:nvSpPr>
          <p:spPr bwMode="auto">
            <a:xfrm>
              <a:off x="3792" y="2688"/>
              <a:ext cx="77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64000"/>
                </a:lnSpc>
                <a:spcBef>
                  <a:spcPts val="50"/>
                </a:spcBef>
                <a:defRPr/>
              </a:pPr>
              <a:endParaRPr kumimoji="0" lang="zh-TW" altLang="en-US" sz="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endParaRPr>
            </a:p>
            <a:p>
              <a:pPr algn="ctr" eaLnBrk="0" hangingPunct="0">
                <a:defRPr/>
              </a:pPr>
              <a:r>
                <a:rPr kumimoji="0" lang="en-US" altLang="zh-TW" sz="160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Smart Phone</a:t>
              </a:r>
            </a:p>
            <a:p>
              <a:pPr algn="ctr" eaLnBrk="0" hangingPunct="0">
                <a:defRPr/>
              </a:pPr>
              <a:r>
                <a:rPr kumimoji="0" lang="en-US" altLang="zh-TW" sz="160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&amp; 3C</a:t>
              </a:r>
            </a:p>
          </p:txBody>
        </p: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5867400" y="2590800"/>
            <a:ext cx="1295400" cy="762000"/>
            <a:chOff x="3744" y="1680"/>
            <a:chExt cx="816" cy="480"/>
          </a:xfrm>
        </p:grpSpPr>
        <p:pic>
          <p:nvPicPr>
            <p:cNvPr id="3120" name="Picture 49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44" y="1680"/>
              <a:ext cx="81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93880" name="Text Box 440"/>
            <p:cNvSpPr txBox="1">
              <a:spLocks noChangeArrowheads="1"/>
            </p:cNvSpPr>
            <p:nvPr/>
          </p:nvSpPr>
          <p:spPr bwMode="auto">
            <a:xfrm>
              <a:off x="3936" y="1776"/>
              <a:ext cx="483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8000"/>
                </a:lnSpc>
                <a:defRPr/>
              </a:pPr>
              <a:r>
                <a:rPr kumimoji="0" lang="en-US" altLang="zh-TW" sz="160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PCB/FR4</a:t>
              </a:r>
              <a:endParaRPr kumimoji="0" lang="en-US" altLang="zh-TW" sz="1600" smtClean="0"/>
            </a:p>
          </p:txBody>
        </p:sp>
      </p:grpSp>
      <p:grpSp>
        <p:nvGrpSpPr>
          <p:cNvPr id="5" name="Group 80"/>
          <p:cNvGrpSpPr>
            <a:grpSpLocks/>
          </p:cNvGrpSpPr>
          <p:nvPr/>
        </p:nvGrpSpPr>
        <p:grpSpPr bwMode="auto">
          <a:xfrm>
            <a:off x="3886200" y="1752600"/>
            <a:ext cx="1446213" cy="817563"/>
            <a:chOff x="2256" y="1104"/>
            <a:chExt cx="911" cy="515"/>
          </a:xfrm>
        </p:grpSpPr>
        <p:pic>
          <p:nvPicPr>
            <p:cNvPr id="3118" name="Picture 49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56" y="1104"/>
              <a:ext cx="904" cy="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 Box 439"/>
            <p:cNvSpPr txBox="1">
              <a:spLocks noChangeArrowheads="1"/>
            </p:cNvSpPr>
            <p:nvPr/>
          </p:nvSpPr>
          <p:spPr bwMode="auto">
            <a:xfrm>
              <a:off x="2359" y="1155"/>
              <a:ext cx="8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8000"/>
                </a:lnSpc>
                <a:defRPr/>
              </a:pPr>
              <a:r>
                <a:rPr kumimoji="0" lang="en-US" altLang="zh-TW" sz="1600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Passive component</a:t>
              </a:r>
              <a:endParaRPr kumimoji="0" lang="zh-TW" altLang="en-US" sz="1600" dirty="0" smtClean="0">
                <a:latin typeface="Arial" charset="0"/>
              </a:endParaRPr>
            </a:p>
          </p:txBody>
        </p:sp>
      </p:grpSp>
      <p:grpSp>
        <p:nvGrpSpPr>
          <p:cNvPr id="6" name="Group 78"/>
          <p:cNvGrpSpPr>
            <a:grpSpLocks/>
          </p:cNvGrpSpPr>
          <p:nvPr/>
        </p:nvGrpSpPr>
        <p:grpSpPr bwMode="auto">
          <a:xfrm>
            <a:off x="2133600" y="2590800"/>
            <a:ext cx="1295400" cy="838200"/>
            <a:chOff x="912" y="1776"/>
            <a:chExt cx="768" cy="528"/>
          </a:xfrm>
        </p:grpSpPr>
        <p:pic>
          <p:nvPicPr>
            <p:cNvPr id="3116" name="Picture 49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2" y="1776"/>
              <a:ext cx="768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93881" name="Text Box 441"/>
            <p:cNvSpPr txBox="1">
              <a:spLocks noChangeArrowheads="1"/>
            </p:cNvSpPr>
            <p:nvPr/>
          </p:nvSpPr>
          <p:spPr bwMode="auto">
            <a:xfrm>
              <a:off x="1013" y="1833"/>
              <a:ext cx="66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6000"/>
                </a:lnSpc>
                <a:defRPr/>
              </a:pPr>
              <a:r>
                <a:rPr kumimoji="0" lang="en-US" altLang="zh-TW" sz="160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Photo-electronic</a:t>
              </a:r>
              <a:endParaRPr kumimoji="0" lang="zh-TW" altLang="en-US" sz="1600" dirty="0" smtClean="0"/>
            </a:p>
          </p:txBody>
        </p:sp>
      </p:grpSp>
      <p:grpSp>
        <p:nvGrpSpPr>
          <p:cNvPr id="7" name="Group 89"/>
          <p:cNvGrpSpPr>
            <a:grpSpLocks/>
          </p:cNvGrpSpPr>
          <p:nvPr/>
        </p:nvGrpSpPr>
        <p:grpSpPr bwMode="auto">
          <a:xfrm>
            <a:off x="2209800" y="4191000"/>
            <a:ext cx="1228725" cy="838200"/>
            <a:chOff x="1200" y="2640"/>
            <a:chExt cx="774" cy="528"/>
          </a:xfrm>
        </p:grpSpPr>
        <p:pic>
          <p:nvPicPr>
            <p:cNvPr id="3114" name="Picture 49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00" y="2640"/>
              <a:ext cx="774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93885" name="Text Box 445"/>
            <p:cNvSpPr txBox="1">
              <a:spLocks noChangeArrowheads="1"/>
            </p:cNvSpPr>
            <p:nvPr/>
          </p:nvSpPr>
          <p:spPr bwMode="auto">
            <a:xfrm>
              <a:off x="1294" y="2716"/>
              <a:ext cx="672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6000"/>
                </a:lnSpc>
                <a:defRPr/>
              </a:pPr>
              <a:r>
                <a:rPr kumimoji="0" lang="en-US" altLang="zh-TW" sz="160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Semi-conductor</a:t>
              </a:r>
              <a:endParaRPr kumimoji="0" lang="zh-TW" altLang="en-US" sz="1600" dirty="0" smtClean="0"/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4038600" y="4953000"/>
            <a:ext cx="1371600" cy="771525"/>
            <a:chOff x="2352" y="3168"/>
            <a:chExt cx="864" cy="486"/>
          </a:xfrm>
        </p:grpSpPr>
        <p:pic>
          <p:nvPicPr>
            <p:cNvPr id="3112" name="Picture 48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52" y="3168"/>
              <a:ext cx="864" cy="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93879" name="Text Box 439"/>
            <p:cNvSpPr txBox="1">
              <a:spLocks noChangeArrowheads="1"/>
            </p:cNvSpPr>
            <p:nvPr/>
          </p:nvSpPr>
          <p:spPr bwMode="auto">
            <a:xfrm>
              <a:off x="2640" y="3264"/>
              <a:ext cx="28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8000"/>
                </a:lnSpc>
                <a:defRPr/>
              </a:pPr>
              <a:r>
                <a:rPr kumimoji="0" lang="en-US" altLang="zh-TW" sz="160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SMT</a:t>
              </a:r>
            </a:p>
          </p:txBody>
        </p:sp>
      </p:grpSp>
      <p:sp>
        <p:nvSpPr>
          <p:cNvPr id="1100" name="AutoShape 76"/>
          <p:cNvSpPr>
            <a:spLocks noChangeArrowheads="1"/>
          </p:cNvSpPr>
          <p:nvPr/>
        </p:nvSpPr>
        <p:spPr bwMode="gray">
          <a:xfrm>
            <a:off x="4495800" y="2667000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01" name="AutoShape 77"/>
          <p:cNvSpPr>
            <a:spLocks noChangeArrowheads="1"/>
          </p:cNvSpPr>
          <p:nvPr/>
        </p:nvSpPr>
        <p:spPr bwMode="gray">
          <a:xfrm>
            <a:off x="4572000" y="4495800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09" name="AutoShape 85"/>
          <p:cNvSpPr>
            <a:spLocks noChangeArrowheads="1"/>
          </p:cNvSpPr>
          <p:nvPr/>
        </p:nvSpPr>
        <p:spPr bwMode="gray">
          <a:xfrm rot="-25479558">
            <a:off x="3464719" y="3164681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10" name="AutoShape 86"/>
          <p:cNvSpPr>
            <a:spLocks noChangeArrowheads="1"/>
          </p:cNvSpPr>
          <p:nvPr/>
        </p:nvSpPr>
        <p:spPr bwMode="gray">
          <a:xfrm rot="-25449763">
            <a:off x="5598319" y="4002881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11" name="AutoShape 87"/>
          <p:cNvSpPr>
            <a:spLocks noChangeArrowheads="1"/>
          </p:cNvSpPr>
          <p:nvPr/>
        </p:nvSpPr>
        <p:spPr bwMode="gray">
          <a:xfrm rot="3338438">
            <a:off x="5445919" y="3012281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12" name="AutoShape 88"/>
          <p:cNvSpPr>
            <a:spLocks noChangeArrowheads="1"/>
          </p:cNvSpPr>
          <p:nvPr/>
        </p:nvSpPr>
        <p:spPr bwMode="gray">
          <a:xfrm rot="3338438">
            <a:off x="3540919" y="4155281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3097" name="Text Box 27"/>
          <p:cNvSpPr txBox="1">
            <a:spLocks noChangeArrowheads="1"/>
          </p:cNvSpPr>
          <p:nvPr/>
        </p:nvSpPr>
        <p:spPr bwMode="auto">
          <a:xfrm>
            <a:off x="3810000" y="1219200"/>
            <a:ext cx="16002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</a:rPr>
              <a:t>Laser Trimming</a:t>
            </a:r>
          </a:p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</a:rPr>
              <a:t>Laser  Scribing</a:t>
            </a:r>
          </a:p>
        </p:txBody>
      </p:sp>
      <p:sp>
        <p:nvSpPr>
          <p:cNvPr id="3098" name="Text Box 27"/>
          <p:cNvSpPr txBox="1">
            <a:spLocks noChangeArrowheads="1"/>
          </p:cNvSpPr>
          <p:nvPr/>
        </p:nvSpPr>
        <p:spPr bwMode="auto">
          <a:xfrm>
            <a:off x="7239000" y="2209800"/>
            <a:ext cx="16002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FPC Laser Routing</a:t>
            </a:r>
          </a:p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FR4 Laser Routing</a:t>
            </a:r>
          </a:p>
        </p:txBody>
      </p:sp>
      <p:sp>
        <p:nvSpPr>
          <p:cNvPr id="3099" name="Text Box 27"/>
          <p:cNvSpPr txBox="1">
            <a:spLocks noChangeArrowheads="1"/>
          </p:cNvSpPr>
          <p:nvPr/>
        </p:nvSpPr>
        <p:spPr bwMode="auto">
          <a:xfrm>
            <a:off x="7308850" y="4286250"/>
            <a:ext cx="16002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Under-fill remove</a:t>
            </a:r>
          </a:p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Laser welding</a:t>
            </a:r>
            <a:endParaRPr kumimoji="0" lang="zh-TW" altLang="en-US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100" name="Text Box 27"/>
          <p:cNvSpPr txBox="1">
            <a:spLocks noChangeArrowheads="1"/>
          </p:cNvSpPr>
          <p:nvPr/>
        </p:nvSpPr>
        <p:spPr bwMode="auto">
          <a:xfrm>
            <a:off x="342900" y="4367213"/>
            <a:ext cx="16002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In-tray IC / Wafer</a:t>
            </a:r>
          </a:p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 Marking</a:t>
            </a:r>
            <a:r>
              <a:rPr kumimoji="0" lang="en-US" altLang="zh-CN" b="1" dirty="0">
                <a:latin typeface="Times New Roman" pitchFamily="18" charset="0"/>
                <a:ea typeface="標楷體" pitchFamily="65" charset="-120"/>
              </a:rPr>
              <a:t>/dicing</a:t>
            </a: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 </a:t>
            </a:r>
            <a:endParaRPr kumimoji="0" lang="zh-TW" altLang="en-US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101" name="Text Box 27"/>
          <p:cNvSpPr txBox="1">
            <a:spLocks noChangeArrowheads="1"/>
          </p:cNvSpPr>
          <p:nvPr/>
        </p:nvSpPr>
        <p:spPr bwMode="auto">
          <a:xfrm>
            <a:off x="454025" y="1981200"/>
            <a:ext cx="1828800" cy="7366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Ctr="1"/>
          <a:lstStyle/>
          <a:p>
            <a:pPr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LED </a:t>
            </a:r>
            <a:r>
              <a:rPr kumimoji="0" lang="en-US" altLang="zh-CN" b="1" dirty="0">
                <a:latin typeface="Times New Roman" pitchFamily="18" charset="0"/>
                <a:ea typeface="標楷體" pitchFamily="65" charset="-120"/>
              </a:rPr>
              <a:t>ceramic</a:t>
            </a: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 Drilling</a:t>
            </a:r>
            <a:r>
              <a:rPr kumimoji="0" lang="en-US" altLang="zh-CN" b="1" dirty="0">
                <a:latin typeface="Times New Roman" pitchFamily="18" charset="0"/>
                <a:ea typeface="標楷體" pitchFamily="65" charset="-120"/>
              </a:rPr>
              <a:t>/scribing</a:t>
            </a:r>
          </a:p>
          <a:p>
            <a:pPr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CN" b="1" dirty="0" err="1" smtClean="0">
                <a:latin typeface="Times New Roman" pitchFamily="18" charset="0"/>
                <a:ea typeface="標楷體" pitchFamily="65" charset="-120"/>
              </a:rPr>
              <a:t>Picosecond</a:t>
            </a:r>
            <a:r>
              <a:rPr kumimoji="0" lang="en-US" altLang="zh-CN" b="1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kumimoji="0" lang="en-US" altLang="zh-CN" b="1" dirty="0">
                <a:latin typeface="Times New Roman" pitchFamily="18" charset="0"/>
                <a:ea typeface="標楷體" pitchFamily="65" charset="-120"/>
              </a:rPr>
              <a:t>laser advanced application</a:t>
            </a:r>
            <a:endParaRPr kumimoji="0" lang="zh-TW" altLang="en-US" b="1" dirty="0">
              <a:latin typeface="Times New Roman" pitchFamily="18" charset="0"/>
              <a:ea typeface="標楷體" pitchFamily="65" charset="-120"/>
            </a:endParaRPr>
          </a:p>
          <a:p>
            <a:pPr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endParaRPr kumimoji="0" lang="en-US" altLang="zh-TW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102" name="Text Box 27"/>
          <p:cNvSpPr txBox="1">
            <a:spLocks noChangeArrowheads="1"/>
          </p:cNvSpPr>
          <p:nvPr/>
        </p:nvSpPr>
        <p:spPr bwMode="auto">
          <a:xfrm>
            <a:off x="3810000" y="5867400"/>
            <a:ext cx="18288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Stencil  Laser Cutting</a:t>
            </a:r>
            <a:endParaRPr kumimoji="0" lang="zh-TW" altLang="en-US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103" name="Picture 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18163" y="1176338"/>
            <a:ext cx="1104900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4" name="Picture 103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19900" y="1176338"/>
            <a:ext cx="1204913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5" name="Picture 13" descr="DSC0054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34250" y="2752725"/>
            <a:ext cx="1447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6" name="Picture 31" descr="C:\Documents and Settings\Tamy_notebook\My Documents\My Documents\Laser\廣達\normal-clean-1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2400" y="3048000"/>
            <a:ext cx="10668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7" name="Picture 5" descr="BGA除膠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91400" y="5105400"/>
            <a:ext cx="1550988" cy="125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8" name="Picture 9" descr="2011-07-12_12035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0888" y="2917825"/>
            <a:ext cx="1065212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9" name="Picture 17" descr="ALL0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5575" y="5295900"/>
            <a:ext cx="1660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0" name="Picture 56" descr="IMG_20120606_17294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15000" y="5410200"/>
            <a:ext cx="1295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1" name="Picture 58" descr="wafer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981200" y="5334000"/>
            <a:ext cx="9906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六角星形 51"/>
          <p:cNvSpPr/>
          <p:nvPr/>
        </p:nvSpPr>
        <p:spPr bwMode="auto">
          <a:xfrm>
            <a:off x="4800600" y="1447800"/>
            <a:ext cx="1600200" cy="1066800"/>
          </a:xfrm>
          <a:prstGeom prst="star6">
            <a:avLst/>
          </a:prstGeom>
          <a:solidFill>
            <a:srgbClr val="FFCC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45720" tIns="44450" rIns="45720" bIns="44450" anchor="ctr" anchorCtr="1"/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chemeClr val="tx1"/>
              </a:buClr>
              <a:defRPr/>
            </a:pPr>
            <a:r>
              <a:rPr lang="zh-TW" altLang="en-US" sz="1600" b="1" dirty="0" smtClean="0"/>
              <a:t>產業市佔率</a:t>
            </a:r>
            <a:r>
              <a:rPr lang="zh-TW" altLang="en-US" sz="1600" b="1" dirty="0"/>
              <a:t>可達</a:t>
            </a:r>
            <a:r>
              <a:rPr lang="en-US" altLang="zh-TW" sz="1600" b="1" dirty="0"/>
              <a:t>70%</a:t>
            </a:r>
            <a:endParaRPr lang="zh-TW" alt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C596183-C9C6-4F6F-9F72-2EF244EE4D8B}" type="slidenum">
              <a:rPr lang="zh-TW" altLang="en-US" smtClean="0"/>
              <a:pPr/>
              <a:t>15</a:t>
            </a:fld>
            <a:endParaRPr lang="en-US" altLang="zh-TW" smtClean="0"/>
          </a:p>
        </p:txBody>
      </p:sp>
      <p:sp>
        <p:nvSpPr>
          <p:cNvPr id="5123" name="日期版面配置區 1"/>
          <p:cNvSpPr txBox="1">
            <a:spLocks noGrp="1"/>
          </p:cNvSpPr>
          <p:nvPr/>
        </p:nvSpPr>
        <p:spPr bwMode="auto">
          <a:xfrm>
            <a:off x="1206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fld id="{3208D068-C5A6-47B0-8D37-9B9B4B01FFE3}" type="datetime1">
              <a:rPr lang="zh-TW" altLang="en-US">
                <a:latin typeface="Tahoma" pitchFamily="34" charset="0"/>
              </a:rPr>
              <a:pPr/>
              <a:t>2016/4/13</a:t>
            </a:fld>
            <a:endParaRPr lang="en-US" altLang="zh-TW">
              <a:latin typeface="Tahoma" pitchFamily="34" charset="0"/>
            </a:endParaRPr>
          </a:p>
        </p:txBody>
      </p:sp>
      <p:sp>
        <p:nvSpPr>
          <p:cNvPr id="5124" name="投影片編號版面配置區 3"/>
          <p:cNvSpPr txBox="1">
            <a:spLocks noGrp="1"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123617-2ACD-4B7C-ACC3-63EEB7075204}" type="slidenum">
              <a:rPr lang="zh-TW" altLang="en-US">
                <a:latin typeface="Tahoma" pitchFamily="34" charset="0"/>
              </a:rPr>
              <a:pPr algn="r"/>
              <a:t>15</a:t>
            </a:fld>
            <a:endParaRPr lang="en-US" altLang="zh-TW">
              <a:latin typeface="Tahoma" pitchFamily="34" charset="0"/>
            </a:endParaRPr>
          </a:p>
        </p:txBody>
      </p:sp>
      <p:sp>
        <p:nvSpPr>
          <p:cNvPr id="2459652" name="Text Box 5124"/>
          <p:cNvSpPr txBox="1">
            <a:spLocks noChangeArrowheads="1"/>
          </p:cNvSpPr>
          <p:nvPr/>
        </p:nvSpPr>
        <p:spPr bwMode="auto">
          <a:xfrm>
            <a:off x="152400" y="2819400"/>
            <a:ext cx="1600200" cy="523875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Trimmer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459653" name="Text Box 5125"/>
          <p:cNvSpPr txBox="1">
            <a:spLocks noChangeArrowheads="1"/>
          </p:cNvSpPr>
          <p:nvPr/>
        </p:nvSpPr>
        <p:spPr bwMode="auto">
          <a:xfrm>
            <a:off x="1905000" y="2819400"/>
            <a:ext cx="1524000" cy="523875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Scriber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5127" name="Rectangle 5131"/>
          <p:cNvSpPr>
            <a:spLocks noChangeArrowheads="1"/>
          </p:cNvSpPr>
          <p:nvPr/>
        </p:nvSpPr>
        <p:spPr bwMode="auto">
          <a:xfrm>
            <a:off x="272415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pic>
        <p:nvPicPr>
          <p:cNvPr id="5128" name="圖片 17" descr="TF-3050 II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0"/>
            <a:ext cx="160020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5125"/>
          <p:cNvSpPr txBox="1">
            <a:spLocks noChangeArrowheads="1"/>
          </p:cNvSpPr>
          <p:nvPr/>
        </p:nvSpPr>
        <p:spPr bwMode="auto">
          <a:xfrm>
            <a:off x="3581400" y="2819400"/>
            <a:ext cx="1752600" cy="523875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AOI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6" name="Text Box 5124"/>
          <p:cNvSpPr txBox="1">
            <a:spLocks noChangeArrowheads="1"/>
          </p:cNvSpPr>
          <p:nvPr/>
        </p:nvSpPr>
        <p:spPr bwMode="auto">
          <a:xfrm>
            <a:off x="152400" y="5181600"/>
            <a:ext cx="1676400" cy="522287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Sputtering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7" name="Text Box 5125"/>
          <p:cNvSpPr txBox="1">
            <a:spLocks noChangeArrowheads="1"/>
          </p:cNvSpPr>
          <p:nvPr/>
        </p:nvSpPr>
        <p:spPr bwMode="auto">
          <a:xfrm>
            <a:off x="1981200" y="5181600"/>
            <a:ext cx="1524000" cy="522287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Sorting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13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3581400"/>
            <a:ext cx="1524000" cy="16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5" name="圖片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581400"/>
            <a:ext cx="1676399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5125"/>
          <p:cNvSpPr txBox="1">
            <a:spLocks noChangeArrowheads="1"/>
          </p:cNvSpPr>
          <p:nvPr/>
        </p:nvSpPr>
        <p:spPr bwMode="auto">
          <a:xfrm>
            <a:off x="3581400" y="5181600"/>
            <a:ext cx="1828800" cy="523220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6-side AOI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1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524000"/>
            <a:ext cx="1752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gray">
          <a:xfrm>
            <a:off x="1905000" y="1524000"/>
            <a:ext cx="1600200" cy="1219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5139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81400" y="3581400"/>
            <a:ext cx="1905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圓角矩形 22"/>
          <p:cNvSpPr/>
          <p:nvPr/>
        </p:nvSpPr>
        <p:spPr bwMode="auto">
          <a:xfrm>
            <a:off x="5410200" y="1066800"/>
            <a:ext cx="3581400" cy="2133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4450" rIns="45720" bIns="44450" anchor="ctr" anchorCtr="1"/>
          <a:lstStyle/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1.</a:t>
            </a:r>
            <a:r>
              <a:rPr lang="zh-TW" altLang="en-US" sz="1800" b="1" dirty="0">
                <a:solidFill>
                  <a:srgbClr val="FF0000"/>
                </a:solidFill>
              </a:rPr>
              <a:t>雷射同步</a:t>
            </a:r>
            <a:r>
              <a:rPr lang="en-US" altLang="zh-TW" sz="1800" b="1" dirty="0">
                <a:solidFill>
                  <a:srgbClr val="FF0000"/>
                </a:solidFill>
              </a:rPr>
              <a:t>(PSO)</a:t>
            </a:r>
            <a:r>
              <a:rPr lang="zh-TW" altLang="en-US" sz="1800" b="1" dirty="0">
                <a:solidFill>
                  <a:srgbClr val="FF0000"/>
                </a:solidFill>
              </a:rPr>
              <a:t>技術。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2.</a:t>
            </a:r>
            <a:r>
              <a:rPr lang="zh-TW" altLang="en-US" sz="1800" b="1" dirty="0">
                <a:solidFill>
                  <a:srgbClr val="FF0000"/>
                </a:solidFill>
              </a:rPr>
              <a:t>加工精度可達微米級。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3.</a:t>
            </a:r>
            <a:r>
              <a:rPr lang="zh-TW" altLang="en-US" sz="1800" b="1" dirty="0">
                <a:solidFill>
                  <a:srgbClr val="FF0000"/>
                </a:solidFill>
              </a:rPr>
              <a:t>可完整符合客製客戶需求。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4.</a:t>
            </a:r>
            <a:r>
              <a:rPr lang="zh-TW" altLang="en-US" sz="1800" b="1" dirty="0">
                <a:solidFill>
                  <a:srgbClr val="FF0000"/>
                </a:solidFill>
              </a:rPr>
              <a:t>可收集大數據資料。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5.</a:t>
            </a:r>
            <a:r>
              <a:rPr lang="zh-TW" altLang="en-US" sz="1800" b="1" dirty="0">
                <a:solidFill>
                  <a:srgbClr val="FF0000"/>
                </a:solidFill>
              </a:rPr>
              <a:t>光、機、電體整合能力強。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6.</a:t>
            </a:r>
            <a:r>
              <a:rPr lang="zh-TW" altLang="en-US" sz="1800" b="1" dirty="0">
                <a:solidFill>
                  <a:srgbClr val="FF0000"/>
                </a:solidFill>
              </a:rPr>
              <a:t>軟體自行研發。</a:t>
            </a:r>
          </a:p>
        </p:txBody>
      </p:sp>
      <p:pic>
        <p:nvPicPr>
          <p:cNvPr id="24" name="圖片 23" descr="大數據庫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2600" y="4114800"/>
            <a:ext cx="3324252" cy="2541070"/>
          </a:xfrm>
          <a:prstGeom prst="rect">
            <a:avLst/>
          </a:prstGeom>
        </p:spPr>
      </p:pic>
      <p:sp>
        <p:nvSpPr>
          <p:cNvPr id="29" name="Text Box 389"/>
          <p:cNvSpPr txBox="1">
            <a:spLocks noChangeArrowheads="1"/>
          </p:cNvSpPr>
          <p:nvPr/>
        </p:nvSpPr>
        <p:spPr bwMode="auto">
          <a:xfrm>
            <a:off x="5486400" y="3276600"/>
            <a:ext cx="3429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dist"/>
            <a:r>
              <a:rPr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以工業 </a:t>
            </a:r>
            <a:r>
              <a:rPr lang="en-US" altLang="zh-TW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4.0 </a:t>
            </a:r>
            <a:r>
              <a:rPr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的概念架構，透過</a:t>
            </a:r>
            <a:endParaRPr lang="en-US" altLang="zh-TW" sz="1800" b="1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 algn="dist"/>
            <a:r>
              <a:rPr lang="en-US" altLang="zh-TW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Web </a:t>
            </a:r>
            <a:r>
              <a:rPr lang="zh-TW" altLang="en-US" sz="18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遠端管理生產線</a:t>
            </a:r>
            <a:r>
              <a:rPr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作業，</a:t>
            </a:r>
            <a:r>
              <a:rPr kumimoji="0"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運用</a:t>
            </a:r>
            <a:endParaRPr kumimoji="0" lang="en-US" altLang="zh-TW" sz="1800" b="1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 algn="dist"/>
            <a:r>
              <a:rPr kumimoji="0"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各種感知</a:t>
            </a:r>
            <a:r>
              <a:rPr kumimoji="0" lang="en-US" altLang="zh-TW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sensor</a:t>
            </a:r>
            <a:r>
              <a:rPr kumimoji="0"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，蒐集大量資料</a:t>
            </a:r>
            <a:endParaRPr kumimoji="0" lang="en-US" altLang="zh-TW" sz="1800" b="1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kumimoji="0"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，匯集成大數據</a:t>
            </a:r>
            <a:r>
              <a:rPr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zh-TW" altLang="en-US" sz="18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0" name="Text Box 57"/>
          <p:cNvSpPr txBox="1">
            <a:spLocks noChangeArrowheads="1"/>
          </p:cNvSpPr>
          <p:nvPr/>
        </p:nvSpPr>
        <p:spPr bwMode="auto">
          <a:xfrm>
            <a:off x="-152400" y="152400"/>
            <a:ext cx="48006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雷射設備研發技術優勢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版面配置區 4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092772B6-D13B-4C91-B68A-E1AAE46E077C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27651" name="投影片編號版面配置區 5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55CD8ECD-CEEF-4CFB-AE0D-1B50DD6EFF39}" type="slidenum">
              <a:rPr lang="zh-TW" altLang="en-US" sz="1200" b="1"/>
              <a:pPr algn="r" eaLnBrk="1" hangingPunct="1"/>
              <a:t>16</a:t>
            </a:fld>
            <a:endParaRPr lang="en-US" altLang="zh-TW" sz="1200" b="1"/>
          </a:p>
        </p:txBody>
      </p:sp>
      <p:sp>
        <p:nvSpPr>
          <p:cNvPr id="3687426" name="Rectangle 2"/>
          <p:cNvSpPr>
            <a:spLocks noChangeArrowheads="1"/>
          </p:cNvSpPr>
          <p:nvPr/>
        </p:nvSpPr>
        <p:spPr bwMode="auto">
          <a:xfrm>
            <a:off x="-19050" y="2482850"/>
            <a:ext cx="781050" cy="738188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印刷</a:t>
            </a:r>
          </a:p>
        </p:txBody>
      </p:sp>
      <p:sp>
        <p:nvSpPr>
          <p:cNvPr id="3687427" name="Rectangle 3"/>
          <p:cNvSpPr>
            <a:spLocks noChangeArrowheads="1"/>
          </p:cNvSpPr>
          <p:nvPr/>
        </p:nvSpPr>
        <p:spPr bwMode="auto">
          <a:xfrm>
            <a:off x="823913" y="2478088"/>
            <a:ext cx="1023937" cy="747712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SPI</a:t>
            </a:r>
          </a:p>
          <a:p>
            <a:pPr algn="ctr">
              <a:defRPr/>
            </a:pPr>
            <a:r>
              <a:rPr lang="zh-TW" altLang="en-AU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檢測</a:t>
            </a:r>
          </a:p>
        </p:txBody>
      </p:sp>
      <p:sp>
        <p:nvSpPr>
          <p:cNvPr id="27654" name="AutoShape 4"/>
          <p:cNvSpPr>
            <a:spLocks noChangeArrowheads="1"/>
          </p:cNvSpPr>
          <p:nvPr/>
        </p:nvSpPr>
        <p:spPr bwMode="auto">
          <a:xfrm rot="16200000" flipH="1">
            <a:off x="8060531" y="4969669"/>
            <a:ext cx="639763" cy="1063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314 h 21600"/>
              <a:gd name="T20" fmla="*/ 18173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791" y="0"/>
                </a:moveTo>
                <a:lnTo>
                  <a:pt x="11981" y="4696"/>
                </a:lnTo>
                <a:lnTo>
                  <a:pt x="15408" y="4696"/>
                </a:lnTo>
                <a:lnTo>
                  <a:pt x="15408" y="18314"/>
                </a:lnTo>
                <a:lnTo>
                  <a:pt x="0" y="18314"/>
                </a:lnTo>
                <a:lnTo>
                  <a:pt x="0" y="21600"/>
                </a:lnTo>
                <a:lnTo>
                  <a:pt x="18173" y="21600"/>
                </a:lnTo>
                <a:lnTo>
                  <a:pt x="18173" y="4696"/>
                </a:lnTo>
                <a:lnTo>
                  <a:pt x="21600" y="4696"/>
                </a:lnTo>
                <a:lnTo>
                  <a:pt x="16791" y="0"/>
                </a:lnTo>
                <a:close/>
              </a:path>
            </a:pathLst>
          </a:custGeom>
          <a:solidFill>
            <a:srgbClr val="CC0000"/>
          </a:solidFill>
          <a:ln w="12700">
            <a:solidFill>
              <a:srgbClr val="CC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87429" name="Rectangle 5"/>
          <p:cNvSpPr>
            <a:spLocks noChangeArrowheads="1"/>
          </p:cNvSpPr>
          <p:nvPr/>
        </p:nvSpPr>
        <p:spPr bwMode="auto">
          <a:xfrm>
            <a:off x="1981200" y="2476500"/>
            <a:ext cx="1138238" cy="747713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點膠</a:t>
            </a:r>
          </a:p>
        </p:txBody>
      </p:sp>
      <p:sp>
        <p:nvSpPr>
          <p:cNvPr id="3687430" name="Rectangle 6"/>
          <p:cNvSpPr>
            <a:spLocks noChangeArrowheads="1"/>
          </p:cNvSpPr>
          <p:nvPr/>
        </p:nvSpPr>
        <p:spPr bwMode="auto">
          <a:xfrm>
            <a:off x="3309938" y="2473325"/>
            <a:ext cx="1071562" cy="747713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快速</a:t>
            </a:r>
          </a:p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P/P</a:t>
            </a:r>
          </a:p>
        </p:txBody>
      </p:sp>
      <p:sp>
        <p:nvSpPr>
          <p:cNvPr id="3687431" name="Rectangle 7"/>
          <p:cNvSpPr>
            <a:spLocks noChangeArrowheads="1"/>
          </p:cNvSpPr>
          <p:nvPr/>
        </p:nvSpPr>
        <p:spPr bwMode="auto">
          <a:xfrm>
            <a:off x="4581525" y="2452688"/>
            <a:ext cx="1243013" cy="768350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慢速</a:t>
            </a:r>
          </a:p>
          <a:p>
            <a:pPr algn="ctr">
              <a:defRPr/>
            </a:pPr>
            <a:r>
              <a:rPr lang="en-AU" altLang="zh-TW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P/P</a:t>
            </a:r>
          </a:p>
        </p:txBody>
      </p:sp>
      <p:sp>
        <p:nvSpPr>
          <p:cNvPr id="3687432" name="Rectangle 8"/>
          <p:cNvSpPr>
            <a:spLocks noChangeArrowheads="1"/>
          </p:cNvSpPr>
          <p:nvPr/>
        </p:nvSpPr>
        <p:spPr bwMode="auto">
          <a:xfrm>
            <a:off x="5934075" y="2470150"/>
            <a:ext cx="952500" cy="736600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Reflow</a:t>
            </a:r>
          </a:p>
        </p:txBody>
      </p:sp>
      <p:sp>
        <p:nvSpPr>
          <p:cNvPr id="3687433" name="Rectangle 9"/>
          <p:cNvSpPr>
            <a:spLocks noChangeArrowheads="1"/>
          </p:cNvSpPr>
          <p:nvPr/>
        </p:nvSpPr>
        <p:spPr bwMode="auto">
          <a:xfrm>
            <a:off x="5619750" y="1262063"/>
            <a:ext cx="952500" cy="747712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AOI</a:t>
            </a:r>
          </a:p>
        </p:txBody>
      </p:sp>
      <p:sp>
        <p:nvSpPr>
          <p:cNvPr id="3687434" name="Rectangle 10"/>
          <p:cNvSpPr>
            <a:spLocks noChangeArrowheads="1"/>
          </p:cNvSpPr>
          <p:nvPr/>
        </p:nvSpPr>
        <p:spPr bwMode="auto">
          <a:xfrm>
            <a:off x="6986588" y="2463800"/>
            <a:ext cx="952500" cy="747713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AOI</a:t>
            </a:r>
          </a:p>
        </p:txBody>
      </p:sp>
      <p:sp>
        <p:nvSpPr>
          <p:cNvPr id="3687435" name="Rectangle 11"/>
          <p:cNvSpPr>
            <a:spLocks noChangeArrowheads="1"/>
          </p:cNvSpPr>
          <p:nvPr/>
        </p:nvSpPr>
        <p:spPr bwMode="auto">
          <a:xfrm>
            <a:off x="8064500" y="2460625"/>
            <a:ext cx="952500" cy="747713"/>
          </a:xfrm>
          <a:prstGeom prst="rect">
            <a:avLst/>
          </a:prstGeom>
          <a:solidFill>
            <a:srgbClr val="0066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ICT</a:t>
            </a:r>
          </a:p>
        </p:txBody>
      </p:sp>
      <p:sp>
        <p:nvSpPr>
          <p:cNvPr id="3687436" name="Rectangle 12"/>
          <p:cNvSpPr>
            <a:spLocks noChangeArrowheads="1"/>
          </p:cNvSpPr>
          <p:nvPr/>
        </p:nvSpPr>
        <p:spPr bwMode="auto">
          <a:xfrm>
            <a:off x="8043863" y="3505200"/>
            <a:ext cx="952500" cy="747713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X-ray</a:t>
            </a:r>
          </a:p>
        </p:txBody>
      </p:sp>
      <p:sp>
        <p:nvSpPr>
          <p:cNvPr id="27663" name="AutoShape 13"/>
          <p:cNvSpPr>
            <a:spLocks noChangeArrowheads="1"/>
          </p:cNvSpPr>
          <p:nvPr/>
        </p:nvSpPr>
        <p:spPr bwMode="auto">
          <a:xfrm>
            <a:off x="6457950" y="2411413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sp>
        <p:nvSpPr>
          <p:cNvPr id="27664" name="Rectangle 407"/>
          <p:cNvSpPr>
            <a:spLocks noChangeArrowheads="1"/>
          </p:cNvSpPr>
          <p:nvPr/>
        </p:nvSpPr>
        <p:spPr bwMode="auto">
          <a:xfrm>
            <a:off x="5210175" y="3276600"/>
            <a:ext cx="222885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1" fontAlgn="b" hangingPunct="1">
              <a:lnSpc>
                <a:spcPct val="90000"/>
              </a:lnSpc>
              <a:spcBef>
                <a:spcPct val="20000"/>
              </a:spcBef>
            </a:pPr>
            <a:r>
              <a:rPr kumimoji="1" lang="zh-TW" altLang="en-US" b="1">
                <a:latin typeface="Arial" pitchFamily="34" charset="0"/>
              </a:rPr>
              <a:t>分區循環式回焊爐</a:t>
            </a:r>
          </a:p>
        </p:txBody>
      </p:sp>
      <p:pic>
        <p:nvPicPr>
          <p:cNvPr id="27665" name="Picture 411" descr="Resize of 圖片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1150" y="3667125"/>
            <a:ext cx="8382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6" name="Rectangle 412"/>
          <p:cNvSpPr>
            <a:spLocks noChangeArrowheads="1"/>
          </p:cNvSpPr>
          <p:nvPr/>
        </p:nvSpPr>
        <p:spPr bwMode="auto">
          <a:xfrm>
            <a:off x="914400" y="3276600"/>
            <a:ext cx="49530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1" fontAlgn="b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b="1"/>
              <a:t>LED</a:t>
            </a:r>
            <a:r>
              <a:rPr kumimoji="1" lang="zh-TW" altLang="en-US" b="1"/>
              <a:t>包裝機</a:t>
            </a:r>
            <a:r>
              <a:rPr kumimoji="1" lang="en-US" altLang="zh-TW" b="1"/>
              <a:t>/</a:t>
            </a:r>
            <a:r>
              <a:rPr kumimoji="1" lang="zh-TW" altLang="en-US" b="1"/>
              <a:t>光選機塑膠載帶、</a:t>
            </a:r>
            <a:r>
              <a:rPr kumimoji="1" lang="zh-TW" altLang="en-US" b="1">
                <a:latin typeface="Arial" pitchFamily="34" charset="0"/>
              </a:rPr>
              <a:t>打孔紙帶、上下膠帶</a:t>
            </a:r>
          </a:p>
        </p:txBody>
      </p:sp>
      <p:pic>
        <p:nvPicPr>
          <p:cNvPr id="27667" name="Picture 416" descr="p-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6625" y="3667125"/>
            <a:ext cx="838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8" name="Picture 417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8" y="3667125"/>
            <a:ext cx="990600" cy="914400"/>
          </a:xfrm>
          <a:prstGeom prst="rect">
            <a:avLst/>
          </a:prstGeom>
          <a:noFill/>
          <a:ln w="9525" algn="ctr">
            <a:solidFill>
              <a:schemeClr val="hlink"/>
            </a:solidFill>
            <a:miter lim="800000"/>
            <a:headEnd/>
            <a:tailEnd/>
          </a:ln>
        </p:spPr>
      </p:pic>
      <p:grpSp>
        <p:nvGrpSpPr>
          <p:cNvPr id="2" name="Group 418"/>
          <p:cNvGrpSpPr>
            <a:grpSpLocks/>
          </p:cNvGrpSpPr>
          <p:nvPr/>
        </p:nvGrpSpPr>
        <p:grpSpPr bwMode="auto">
          <a:xfrm>
            <a:off x="3200400" y="5289550"/>
            <a:ext cx="2819400" cy="1246188"/>
            <a:chOff x="2448" y="3168"/>
            <a:chExt cx="1776" cy="785"/>
          </a:xfrm>
        </p:grpSpPr>
        <p:pic>
          <p:nvPicPr>
            <p:cNvPr id="27676" name="Picture 420" descr=" Intel SE7505VB2: 最道地的雙處理器方案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24" y="3168"/>
              <a:ext cx="576" cy="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7" name="Picture 422" descr="xbox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48" y="3168"/>
              <a:ext cx="528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8" name="Picture 423" descr="ps3-launch-concep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52" y="3216"/>
              <a:ext cx="672" cy="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87850" name="Rectangle 426"/>
          <p:cNvSpPr>
            <a:spLocks noChangeArrowheads="1"/>
          </p:cNvSpPr>
          <p:nvPr/>
        </p:nvSpPr>
        <p:spPr bwMode="auto">
          <a:xfrm>
            <a:off x="1666875" y="4910138"/>
            <a:ext cx="5791200" cy="328612"/>
          </a:xfrm>
          <a:prstGeom prst="rect">
            <a:avLst/>
          </a:prstGeom>
          <a:solidFill>
            <a:srgbClr val="FFCC66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手機</a:t>
            </a:r>
            <a:r>
              <a:rPr kumimoji="1" lang="zh-TW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、平板</a:t>
            </a:r>
            <a:r>
              <a:rPr kumimoji="1" lang="en-US" altLang="zh-TW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、</a:t>
            </a:r>
            <a:r>
              <a:rPr lang="zh-TW" altLang="en-AU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n-AU" altLang="zh-TW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NB </a:t>
            </a:r>
            <a:r>
              <a:rPr kumimoji="1" lang="en-US" altLang="zh-TW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、XBOX、PS3 、MP3</a:t>
            </a:r>
            <a:r>
              <a:rPr kumimoji="1" lang="zh-TW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主機板</a:t>
            </a:r>
            <a:endParaRPr kumimoji="1" lang="zh-TW" altLang="en-AU" sz="2000" b="1" dirty="0"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27671" name="Rectangle 427"/>
          <p:cNvSpPr>
            <a:spLocks noChangeArrowheads="1"/>
          </p:cNvSpPr>
          <p:nvPr/>
        </p:nvSpPr>
        <p:spPr bwMode="auto">
          <a:xfrm>
            <a:off x="0" y="0"/>
            <a:ext cx="50292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SMT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製程週邊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產品供應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72" name="圖片 104" descr="untitled.bmp"/>
          <p:cNvPicPr>
            <a:picLocks noChangeAspect="1"/>
          </p:cNvPicPr>
          <p:nvPr/>
        </p:nvPicPr>
        <p:blipFill>
          <a:blip r:embed="rId9" cstate="print"/>
          <a:srcRect l="25481" r="26772"/>
          <a:stretch>
            <a:fillRect/>
          </a:stretch>
        </p:blipFill>
        <p:spPr bwMode="auto">
          <a:xfrm>
            <a:off x="2119313" y="5299075"/>
            <a:ext cx="9906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3" name="圖片 105" descr="untitled1.bmp"/>
          <p:cNvPicPr>
            <a:picLocks noChangeAspect="1"/>
          </p:cNvPicPr>
          <p:nvPr/>
        </p:nvPicPr>
        <p:blipFill>
          <a:blip r:embed="rId10" cstate="print"/>
          <a:srcRect l="13632" t="5183" r="10515" b="3867"/>
          <a:stretch>
            <a:fillRect/>
          </a:stretch>
        </p:blipFill>
        <p:spPr bwMode="auto">
          <a:xfrm>
            <a:off x="679450" y="5256213"/>
            <a:ext cx="1371600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4" name="圖片 106" descr="untitled2.bmp"/>
          <p:cNvPicPr>
            <a:picLocks noChangeAspect="1"/>
          </p:cNvPicPr>
          <p:nvPr/>
        </p:nvPicPr>
        <p:blipFill>
          <a:blip r:embed="rId11" cstate="print"/>
          <a:srcRect l="18333" t="16251" r="18333" b="10001"/>
          <a:stretch>
            <a:fillRect/>
          </a:stretch>
        </p:blipFill>
        <p:spPr bwMode="auto">
          <a:xfrm>
            <a:off x="5953125" y="5562600"/>
            <a:ext cx="10160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5" name="圖片 107" descr="MD1020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89763" y="5521325"/>
            <a:ext cx="8318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850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版面配置區 2"/>
          <p:cNvSpPr>
            <a:spLocks noGrp="1"/>
          </p:cNvSpPr>
          <p:nvPr>
            <p:ph type="dt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07E4189-84BA-4220-B752-F58BFE265F19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15363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14F9C03-E26A-4A78-9F67-81D84019F470}" type="slidenum">
              <a:rPr lang="zh-TW" altLang="en-US" smtClean="0"/>
              <a:pPr/>
              <a:t>17</a:t>
            </a:fld>
            <a:endParaRPr lang="en-US" altLang="zh-TW" smtClean="0"/>
          </a:p>
        </p:txBody>
      </p:sp>
      <p:sp>
        <p:nvSpPr>
          <p:cNvPr id="15395" name="Rectangle 41"/>
          <p:cNvSpPr>
            <a:spLocks noChangeArrowheads="1"/>
          </p:cNvSpPr>
          <p:nvPr/>
        </p:nvSpPr>
        <p:spPr bwMode="auto">
          <a:xfrm>
            <a:off x="5978525" y="838200"/>
            <a:ext cx="1860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1" lang="zh-TW" altLang="en-US" sz="12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782698" name="Rectangle 42"/>
          <p:cNvSpPr>
            <a:spLocks noChangeArrowheads="1"/>
          </p:cNvSpPr>
          <p:nvPr/>
        </p:nvSpPr>
        <p:spPr bwMode="auto">
          <a:xfrm>
            <a:off x="152400" y="0"/>
            <a:ext cx="36576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設備主要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客戶</a:t>
            </a:r>
          </a:p>
        </p:txBody>
      </p:sp>
      <p:sp>
        <p:nvSpPr>
          <p:cNvPr id="50" name="動作按鈕: 上一項 49">
            <a:hlinkClick r:id="rId4" action="ppaction://hlinksldjump" highlightClick="1"/>
          </p:cNvPr>
          <p:cNvSpPr/>
          <p:nvPr/>
        </p:nvSpPr>
        <p:spPr bwMode="auto">
          <a:xfrm>
            <a:off x="8839200" y="6400800"/>
            <a:ext cx="304800" cy="228600"/>
          </a:xfrm>
          <a:prstGeom prst="actionButtonBackPrevious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2667000" y="1447800"/>
          <a:ext cx="3581400" cy="465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8" name="工作表" r:id="rId6" imgW="1798320" imgH="5036820" progId="Excel.Sheet.12">
                  <p:embed/>
                </p:oleObj>
              </mc:Choice>
              <mc:Fallback>
                <p:oleObj name="工作表" r:id="rId6" imgW="1798320" imgH="5036820" progId="Excel.Shee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447800"/>
                        <a:ext cx="3581400" cy="465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18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1905000" y="3048000"/>
            <a:ext cx="5791200" cy="833438"/>
          </a:xfrm>
          <a:prstGeom prst="rect">
            <a:avLst/>
          </a:prstGeom>
          <a:gradFill rotWithShape="0">
            <a:gsLst>
              <a:gs pos="0">
                <a:srgbClr val="080000"/>
              </a:gs>
              <a:gs pos="50000">
                <a:srgbClr val="800000"/>
              </a:gs>
              <a:gs pos="100000">
                <a:srgbClr val="0800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800000"/>
            </a:extrusionClr>
          </a:sp3d>
        </p:spPr>
        <p:txBody>
          <a:bodyPr>
            <a:spAutoFit/>
            <a:flatTx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TW" altLang="en-US" sz="4800" b="1" dirty="0" smtClean="0">
                <a:solidFill>
                  <a:srgbClr val="FFFF99"/>
                </a:solidFill>
                <a:latin typeface="Times New Roman" pitchFamily="18" charset="0"/>
              </a:rPr>
              <a:t>營運狀況</a:t>
            </a:r>
            <a:r>
              <a:rPr kumimoji="1" lang="en-US" altLang="zh-TW" sz="4800" b="1" dirty="0" smtClean="0">
                <a:solidFill>
                  <a:srgbClr val="FFFF99"/>
                </a:solidFill>
                <a:latin typeface="Times New Roman" pitchFamily="18" charset="0"/>
              </a:rPr>
              <a:t>-</a:t>
            </a:r>
            <a:r>
              <a:rPr kumimoji="1" lang="zh-TW" altLang="en-US" sz="4800" b="1" dirty="0" smtClean="0">
                <a:solidFill>
                  <a:srgbClr val="FFFF99"/>
                </a:solidFill>
                <a:latin typeface="Times New Roman" pitchFamily="18" charset="0"/>
              </a:rPr>
              <a:t>財務資訊</a:t>
            </a:r>
            <a:endParaRPr kumimoji="1" lang="zh-TW" altLang="en-US" sz="4800" b="1" dirty="0">
              <a:solidFill>
                <a:srgbClr val="FFFF9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19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114800" cy="641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歷年股本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4800" y="1143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800000"/>
                </a:solidFill>
              </a:rPr>
              <a:t>單位：新台幣仟元</a:t>
            </a:r>
            <a:endParaRPr lang="en-US" altLang="zh-TW" b="1" dirty="0" smtClean="0">
              <a:solidFill>
                <a:srgbClr val="800000"/>
              </a:solidFill>
            </a:endParaRPr>
          </a:p>
        </p:txBody>
      </p:sp>
      <p:graphicFrame>
        <p:nvGraphicFramePr>
          <p:cNvPr id="9" name="Chart 1"/>
          <p:cNvGraphicFramePr>
            <a:graphicFrameLocks/>
          </p:cNvGraphicFramePr>
          <p:nvPr/>
        </p:nvGraphicFramePr>
        <p:xfrm>
          <a:off x="381000" y="1501140"/>
          <a:ext cx="8229600" cy="489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28FCD497-70D8-47FD-92D4-0CE45ED51778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6387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511A546-9BD1-434E-9B08-22A2CFE5B033}" type="slidenum">
              <a:rPr lang="zh-TW" altLang="en-US" sz="1200" b="1"/>
              <a:pPr algn="r" eaLnBrk="1" hangingPunct="1"/>
              <a:t>2</a:t>
            </a:fld>
            <a:endParaRPr lang="en-US" altLang="zh-TW" sz="1200" b="1"/>
          </a:p>
        </p:txBody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3671043" name="Text Box 3"/>
          <p:cNvSpPr txBox="1">
            <a:spLocks noChangeArrowheads="1"/>
          </p:cNvSpPr>
          <p:nvPr/>
        </p:nvSpPr>
        <p:spPr bwMode="auto">
          <a:xfrm>
            <a:off x="1600200" y="3048000"/>
            <a:ext cx="6096000" cy="833438"/>
          </a:xfrm>
          <a:prstGeom prst="rect">
            <a:avLst/>
          </a:prstGeom>
          <a:gradFill rotWithShape="0">
            <a:gsLst>
              <a:gs pos="0">
                <a:srgbClr val="080000"/>
              </a:gs>
              <a:gs pos="50000">
                <a:srgbClr val="800000"/>
              </a:gs>
              <a:gs pos="100000">
                <a:srgbClr val="0800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800000"/>
            </a:extrusionClr>
          </a:sp3d>
        </p:spPr>
        <p:txBody>
          <a:bodyPr>
            <a:spAutoFit/>
            <a:flatTx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TW" altLang="en-US" sz="4800" b="1">
                <a:solidFill>
                  <a:srgbClr val="FFFF99"/>
                </a:solidFill>
                <a:latin typeface="Times New Roman" pitchFamily="18" charset="0"/>
              </a:rPr>
              <a:t>公司簡介與現況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10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710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104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20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52400"/>
            <a:ext cx="4343400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歷年集團營收與毛利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9906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單位：新台幣仟元</a:t>
            </a:r>
            <a:r>
              <a:rPr lang="en-US" altLang="zh-TW" b="1" dirty="0" smtClean="0"/>
              <a:t>/%</a:t>
            </a:r>
          </a:p>
        </p:txBody>
      </p:sp>
      <p:graphicFrame>
        <p:nvGraphicFramePr>
          <p:cNvPr id="10" name="Chart 1"/>
          <p:cNvGraphicFramePr>
            <a:graphicFrameLocks/>
          </p:cNvGraphicFramePr>
          <p:nvPr/>
        </p:nvGraphicFramePr>
        <p:xfrm>
          <a:off x="228600" y="1219200"/>
          <a:ext cx="86868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152400" y="5943600"/>
          <a:ext cx="84042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工作表" r:id="rId6" imgW="8404860" imgH="624840" progId="Excel.Sheet.12">
                  <p:embed/>
                </p:oleObj>
              </mc:Choice>
              <mc:Fallback>
                <p:oleObj name="工作表" r:id="rId6" imgW="8404860" imgH="624840" progId="Excel.Sheet.12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943600"/>
                        <a:ext cx="840422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21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114800" cy="641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歷年集團獲利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4800" y="11430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單位：新台幣仟元</a:t>
            </a:r>
            <a:r>
              <a:rPr lang="en-US" altLang="zh-TW" b="1" dirty="0" smtClean="0"/>
              <a:t>/</a:t>
            </a:r>
            <a:r>
              <a:rPr lang="zh-TW" altLang="en-US" b="1" dirty="0" smtClean="0"/>
              <a:t>元</a:t>
            </a:r>
            <a:endParaRPr lang="en-US" altLang="zh-TW" b="1" dirty="0" smtClean="0"/>
          </a:p>
        </p:txBody>
      </p:sp>
      <p:graphicFrame>
        <p:nvGraphicFramePr>
          <p:cNvPr id="10" name="Chart 1"/>
          <p:cNvGraphicFramePr>
            <a:graphicFrameLocks/>
          </p:cNvGraphicFramePr>
          <p:nvPr/>
        </p:nvGraphicFramePr>
        <p:xfrm>
          <a:off x="228600" y="1371600"/>
          <a:ext cx="87630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0595" name="Object 3"/>
          <p:cNvGraphicFramePr>
            <a:graphicFrameLocks noChangeAspect="1"/>
          </p:cNvGraphicFramePr>
          <p:nvPr/>
        </p:nvGraphicFramePr>
        <p:xfrm>
          <a:off x="304800" y="5486400"/>
          <a:ext cx="8610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6" name="工作表" r:id="rId6" imgW="8107680" imgH="624840" progId="Excel.Sheet.12">
                  <p:embed/>
                </p:oleObj>
              </mc:Choice>
              <mc:Fallback>
                <p:oleObj name="工作表" r:id="rId6" imgW="8107680" imgH="624840" progId="Excel.Shee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486400"/>
                        <a:ext cx="8610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22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114800" cy="641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歷年配股利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4800" y="114300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單位：新台幣元</a:t>
            </a:r>
            <a:r>
              <a:rPr lang="en-US" altLang="zh-TW" b="1" dirty="0" smtClean="0"/>
              <a:t>/%</a:t>
            </a:r>
          </a:p>
        </p:txBody>
      </p:sp>
      <p:graphicFrame>
        <p:nvGraphicFramePr>
          <p:cNvPr id="9" name="Chart 1"/>
          <p:cNvGraphicFramePr>
            <a:graphicFrameLocks/>
          </p:cNvGraphicFramePr>
          <p:nvPr/>
        </p:nvGraphicFramePr>
        <p:xfrm>
          <a:off x="152400" y="1447800"/>
          <a:ext cx="87630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1619" name="Object 3"/>
          <p:cNvGraphicFramePr>
            <a:graphicFrameLocks noChangeAspect="1"/>
          </p:cNvGraphicFramePr>
          <p:nvPr/>
        </p:nvGraphicFramePr>
        <p:xfrm>
          <a:off x="152400" y="5334000"/>
          <a:ext cx="8763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0" name="工作表" r:id="rId6" imgW="7559040" imgH="876300" progId="Excel.Sheet.12">
                  <p:embed/>
                </p:oleObj>
              </mc:Choice>
              <mc:Fallback>
                <p:oleObj name="工作表" r:id="rId6" imgW="7559040" imgH="876300" progId="Excel.Shee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334000"/>
                        <a:ext cx="8763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23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114800" cy="641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產品比重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4800" y="1143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800000"/>
                </a:solidFill>
              </a:rPr>
              <a:t>單位：新台幣仟元</a:t>
            </a:r>
            <a:endParaRPr lang="en-US" altLang="zh-TW" b="1" dirty="0" smtClean="0">
              <a:solidFill>
                <a:srgbClr val="80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71600" y="1676400"/>
            <a:ext cx="19812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2015</a:t>
            </a:r>
            <a:r>
              <a:rPr lang="zh-TW" altLang="en-US" sz="1600" b="1" dirty="0" smtClean="0"/>
              <a:t>年產品比重</a:t>
            </a:r>
            <a:endParaRPr lang="zh-TW" altLang="en-US" sz="16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562600" y="1676400"/>
            <a:ext cx="21336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2014</a:t>
            </a:r>
            <a:r>
              <a:rPr lang="zh-TW" altLang="en-US" sz="1600" b="1" dirty="0" smtClean="0"/>
              <a:t>年產品比重</a:t>
            </a:r>
            <a:endParaRPr lang="zh-TW" altLang="en-US" sz="1600" b="1" dirty="0"/>
          </a:p>
        </p:txBody>
      </p:sp>
      <p:graphicFrame>
        <p:nvGraphicFramePr>
          <p:cNvPr id="13" name="Chart 1"/>
          <p:cNvGraphicFramePr>
            <a:graphicFrameLocks/>
          </p:cNvGraphicFramePr>
          <p:nvPr/>
        </p:nvGraphicFramePr>
        <p:xfrm>
          <a:off x="381000" y="2133600"/>
          <a:ext cx="490982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"/>
          <p:cNvGraphicFramePr>
            <a:graphicFrameLocks/>
          </p:cNvGraphicFramePr>
          <p:nvPr/>
        </p:nvGraphicFramePr>
        <p:xfrm>
          <a:off x="4572000" y="2133600"/>
          <a:ext cx="42672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24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1905000" y="3048000"/>
            <a:ext cx="5791200" cy="833438"/>
          </a:xfrm>
          <a:prstGeom prst="rect">
            <a:avLst/>
          </a:prstGeom>
          <a:gradFill rotWithShape="0">
            <a:gsLst>
              <a:gs pos="0">
                <a:srgbClr val="080000"/>
              </a:gs>
              <a:gs pos="50000">
                <a:srgbClr val="800000"/>
              </a:gs>
              <a:gs pos="100000">
                <a:srgbClr val="0800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800000"/>
            </a:extrusionClr>
          </a:sp3d>
        </p:spPr>
        <p:txBody>
          <a:bodyPr>
            <a:spAutoFit/>
            <a:flatTx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altLang="zh-TW" sz="4800" b="1" dirty="0" smtClean="0">
                <a:solidFill>
                  <a:srgbClr val="FFFF99"/>
                </a:solidFill>
                <a:latin typeface="Times New Roman" pitchFamily="18" charset="0"/>
              </a:rPr>
              <a:t>2016</a:t>
            </a:r>
            <a:r>
              <a:rPr kumimoji="1" lang="zh-TW" altLang="en-US" sz="4800" b="1" dirty="0" smtClean="0">
                <a:solidFill>
                  <a:srgbClr val="FFFF99"/>
                </a:solidFill>
                <a:latin typeface="Times New Roman" pitchFamily="18" charset="0"/>
              </a:rPr>
              <a:t>年 營運展望</a:t>
            </a:r>
            <a:endParaRPr kumimoji="1" lang="zh-TW" altLang="en-US" sz="4800" b="1" dirty="0">
              <a:solidFill>
                <a:srgbClr val="FFFF9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25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28600" y="1143000"/>
            <a:ext cx="8229600" cy="5334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設備產品新機型開發</a:t>
            </a:r>
            <a:endParaRPr kumimoji="0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</a:t>
            </a:r>
            <a:endParaRPr kumimoji="0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lang="en-US" altLang="zh-CN" sz="2000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lang="en-US" altLang="zh-CN" sz="2000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資源整合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材料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 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大陸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吳江</a:t>
            </a: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廠動工建置，預計於</a:t>
            </a:r>
            <a:r>
              <a:rPr lang="en-US" altLang="zh-TW" sz="1600" b="1" kern="0" dirty="0" smtClean="0">
                <a:latin typeface="Times New Roman" pitchFamily="18" charset="0"/>
                <a:cs typeface="Times New Roman" pitchFamily="18" charset="0"/>
              </a:rPr>
              <a:t>2017</a:t>
            </a: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年第一季完成廠房建置、昆山廠搬遷 。</a:t>
            </a:r>
            <a:endParaRPr lang="en-US" altLang="zh-TW" sz="1600" b="1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材料：積極導入新的原材供應商並投資合作，跨入更上游原材生產製造。</a:t>
            </a:r>
            <a:endParaRPr lang="en-US" altLang="zh-CN" sz="1600" b="1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設備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 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高雄臨廣廠五廠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整合</a:t>
            </a: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集團內設備部門與研發空間。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tabLst/>
              <a:defRPr/>
            </a:pPr>
            <a:endParaRPr lang="en-US" altLang="zh-CN" sz="1600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提升效率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品質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兩岸三廠之生產設備全面</a:t>
            </a: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升級更新。</a:t>
            </a:r>
            <a:endParaRPr kumimoji="0" lang="en-US" altLang="zh-TW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主動元件捲裝材料部門引進大量生產粒子機設備。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12642" name="Object 2"/>
          <p:cNvGraphicFramePr>
            <a:graphicFrameLocks noChangeAspect="1"/>
          </p:cNvGraphicFramePr>
          <p:nvPr/>
        </p:nvGraphicFramePr>
        <p:xfrm>
          <a:off x="762000" y="1524000"/>
          <a:ext cx="74676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3" name="工作表" r:id="rId5" imgW="6103620" imgH="1447800" progId="Excel.Sheet.12">
                  <p:embed/>
                </p:oleObj>
              </mc:Choice>
              <mc:Fallback>
                <p:oleObj name="工作表" r:id="rId5" imgW="6103620" imgH="1447800" progId="Excel.Shee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74676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114800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2016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年營運展望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版面配置區 4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12534F21-FB30-42BA-A5D8-FED2B49E11F5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45059" name="投影片編號版面配置區 5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4B59F00-5F95-4F2D-A8C8-444646344E24}" type="slidenum">
              <a:rPr lang="zh-TW" altLang="en-US" sz="1200" b="1"/>
              <a:pPr algn="r" eaLnBrk="1" hangingPunct="1"/>
              <a:t>26</a:t>
            </a:fld>
            <a:endParaRPr lang="en-US" altLang="zh-TW" sz="1200" b="1"/>
          </a:p>
        </p:txBody>
      </p:sp>
      <p:pic>
        <p:nvPicPr>
          <p:cNvPr id="45060" name="Picture 2" descr="公司入口前logo照片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676400"/>
            <a:ext cx="5224463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04835" name="Text Box 3"/>
          <p:cNvSpPr txBox="1">
            <a:spLocks noChangeArrowheads="1"/>
          </p:cNvSpPr>
          <p:nvPr/>
        </p:nvSpPr>
        <p:spPr bwMode="auto">
          <a:xfrm>
            <a:off x="1752600" y="5105400"/>
            <a:ext cx="5791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5400" b="1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THANK  YOU !!!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D0E8D363-E143-4A19-9DC1-A6541ADBC942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7411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34E4709-2173-447A-815A-7D3A0547E846}" type="slidenum">
              <a:rPr lang="zh-TW" altLang="en-US" sz="1200" b="1"/>
              <a:pPr algn="r" eaLnBrk="1" hangingPunct="1"/>
              <a:t>3</a:t>
            </a:fld>
            <a:endParaRPr lang="en-US" altLang="zh-TW" sz="1200" b="1"/>
          </a:p>
        </p:txBody>
      </p:sp>
      <p:sp>
        <p:nvSpPr>
          <p:cNvPr id="3673090" name="Text Box 2"/>
          <p:cNvSpPr txBox="1">
            <a:spLocks noChangeArrowheads="1"/>
          </p:cNvSpPr>
          <p:nvPr/>
        </p:nvSpPr>
        <p:spPr bwMode="auto">
          <a:xfrm>
            <a:off x="0" y="425450"/>
            <a:ext cx="28956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TW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公司簡介  </a:t>
            </a:r>
          </a:p>
        </p:txBody>
      </p:sp>
      <p:grpSp>
        <p:nvGrpSpPr>
          <p:cNvPr id="17413" name="Group 3"/>
          <p:cNvGrpSpPr>
            <a:grpSpLocks/>
          </p:cNvGrpSpPr>
          <p:nvPr/>
        </p:nvGrpSpPr>
        <p:grpSpPr bwMode="auto">
          <a:xfrm>
            <a:off x="1752600" y="5113338"/>
            <a:ext cx="6129338" cy="1338262"/>
            <a:chOff x="885" y="2736"/>
            <a:chExt cx="4080" cy="1248"/>
          </a:xfrm>
        </p:grpSpPr>
        <p:pic>
          <p:nvPicPr>
            <p:cNvPr id="17415" name="Picture 4" descr="Resize of 圖片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5" y="2736"/>
              <a:ext cx="1248" cy="1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6" name="Picture 5" descr="SE-300-Ultra-Concept-C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31" y="2736"/>
              <a:ext cx="1242" cy="1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7417" name="Group 6"/>
            <p:cNvGrpSpPr>
              <a:grpSpLocks/>
            </p:cNvGrpSpPr>
            <p:nvPr/>
          </p:nvGrpSpPr>
          <p:grpSpPr bwMode="auto">
            <a:xfrm>
              <a:off x="3765" y="2736"/>
              <a:ext cx="1200" cy="1248"/>
              <a:chOff x="3312" y="816"/>
              <a:chExt cx="2352" cy="3120"/>
            </a:xfrm>
          </p:grpSpPr>
          <p:pic>
            <p:nvPicPr>
              <p:cNvPr id="17418" name="Picture 7" descr="Scriber overview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12" y="816"/>
                <a:ext cx="2341" cy="31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419" name="Rectangle 8"/>
              <p:cNvSpPr>
                <a:spLocks noChangeArrowheads="1"/>
              </p:cNvSpPr>
              <p:nvPr/>
            </p:nvSpPr>
            <p:spPr bwMode="auto">
              <a:xfrm>
                <a:off x="3312" y="816"/>
                <a:ext cx="2352" cy="312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  <a:buClr>
                    <a:schemeClr val="tx1"/>
                  </a:buClr>
                </a:pPr>
                <a:endParaRPr lang="zh-TW" altLang="en-US"/>
              </a:p>
            </p:txBody>
          </p:sp>
        </p:grpSp>
      </p:grpSp>
      <p:sp>
        <p:nvSpPr>
          <p:cNvPr id="17414" name="Rectangle 2"/>
          <p:cNvSpPr>
            <a:spLocks noChangeArrowheads="1"/>
          </p:cNvSpPr>
          <p:nvPr/>
        </p:nvSpPr>
        <p:spPr bwMode="auto">
          <a:xfrm>
            <a:off x="739775" y="1311275"/>
            <a:ext cx="7947025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6"/>
              </a:buBlip>
            </a:pPr>
            <a:r>
              <a:rPr kumimoji="1" lang="zh-TW" altLang="en-US" sz="2000" b="1" dirty="0">
                <a:latin typeface="Arial" charset="0"/>
              </a:rPr>
              <a:t>公司名稱</a:t>
            </a:r>
            <a:r>
              <a:rPr kumimoji="1" lang="zh-TW" altLang="en-US" sz="2000" b="1" i="1" dirty="0">
                <a:latin typeface="Arial" charset="0"/>
              </a:rPr>
              <a:t> </a:t>
            </a:r>
            <a:r>
              <a:rPr kumimoji="1" lang="zh-TW" altLang="en-US" sz="2000" b="1" dirty="0">
                <a:latin typeface="Arial" charset="0"/>
              </a:rPr>
              <a:t>: 雷科股份有限公司    </a:t>
            </a: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6"/>
              </a:buBlip>
            </a:pPr>
            <a:r>
              <a:rPr kumimoji="1" lang="zh-TW" altLang="en-US" sz="2000" b="1" dirty="0">
                <a:latin typeface="Arial" charset="0"/>
              </a:rPr>
              <a:t>成立日期 : 1988年9月9日</a:t>
            </a: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6"/>
              </a:buBlip>
            </a:pPr>
            <a:r>
              <a:rPr kumimoji="1" lang="zh-TW" altLang="en-US" sz="2000" b="1" dirty="0">
                <a:latin typeface="Arial" charset="0"/>
              </a:rPr>
              <a:t>資  本  額 : 新台幣</a:t>
            </a:r>
            <a:r>
              <a:rPr kumimoji="1" lang="en-US" altLang="zh-TW" sz="2000" b="1" dirty="0">
                <a:latin typeface="Arial" charset="0"/>
              </a:rPr>
              <a:t>839,546</a:t>
            </a:r>
            <a:r>
              <a:rPr kumimoji="1" lang="zh-TW" altLang="en-US" sz="2000" b="1" dirty="0">
                <a:latin typeface="Arial" charset="0"/>
              </a:rPr>
              <a:t>仟元 </a:t>
            </a:r>
            <a:r>
              <a:rPr kumimoji="1" lang="en-US" altLang="zh-TW" sz="2000" b="1" dirty="0">
                <a:latin typeface="Arial" charset="0"/>
              </a:rPr>
              <a:t>(</a:t>
            </a:r>
            <a:r>
              <a:rPr kumimoji="1" lang="en-US" altLang="zh-TW" sz="2000" b="1" dirty="0" smtClean="0">
                <a:latin typeface="Arial" charset="0"/>
              </a:rPr>
              <a:t>2016.04)</a:t>
            </a:r>
            <a:endParaRPr kumimoji="1" lang="en-US" altLang="zh-TW" sz="2000" b="1" dirty="0">
              <a:latin typeface="Arial" charset="0"/>
            </a:endParaRP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6"/>
              </a:buBlip>
            </a:pPr>
            <a:r>
              <a:rPr kumimoji="1" lang="zh-TW" altLang="en-US" sz="2000" b="1" dirty="0">
                <a:latin typeface="Arial" charset="0"/>
              </a:rPr>
              <a:t>董  事  長 : 鄭再興 先生</a:t>
            </a: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6"/>
              </a:buBlip>
            </a:pPr>
            <a:r>
              <a:rPr kumimoji="1" lang="zh-TW" altLang="en-US" sz="2000" b="1" dirty="0">
                <a:latin typeface="Arial" charset="0"/>
              </a:rPr>
              <a:t>員工人數 : 集團員工約</a:t>
            </a:r>
            <a:r>
              <a:rPr kumimoji="1" lang="en-US" altLang="zh-TW" sz="2000" b="1" dirty="0">
                <a:latin typeface="Arial" charset="0"/>
              </a:rPr>
              <a:t>450</a:t>
            </a:r>
            <a:r>
              <a:rPr kumimoji="1" lang="zh-TW" altLang="en-US" sz="2000" b="1" dirty="0">
                <a:latin typeface="Arial" charset="0"/>
              </a:rPr>
              <a:t>人</a:t>
            </a:r>
            <a:r>
              <a:rPr kumimoji="1" lang="en-US" altLang="zh-TW" sz="2000" b="1" dirty="0">
                <a:latin typeface="Arial" charset="0"/>
              </a:rPr>
              <a:t>(</a:t>
            </a:r>
            <a:r>
              <a:rPr kumimoji="1" lang="en-US" altLang="zh-TW" sz="2000" b="1" dirty="0" smtClean="0">
                <a:latin typeface="Arial" charset="0"/>
              </a:rPr>
              <a:t>2016.04)</a:t>
            </a:r>
            <a:endParaRPr kumimoji="1" lang="zh-TW" altLang="en-US" sz="2000" b="1" u="sng" dirty="0">
              <a:solidFill>
                <a:schemeClr val="hlink"/>
              </a:solidFill>
              <a:latin typeface="Arial" charset="0"/>
            </a:endParaRP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6"/>
              </a:buBlip>
            </a:pPr>
            <a:r>
              <a:rPr kumimoji="1" lang="zh-TW" altLang="en-US" sz="2000" b="1" dirty="0">
                <a:latin typeface="Arial" charset="0"/>
              </a:rPr>
              <a:t>營業項目 </a:t>
            </a:r>
            <a:r>
              <a:rPr kumimoji="1" lang="zh-TW" altLang="en-US" sz="2000" b="1" dirty="0" smtClean="0">
                <a:latin typeface="Arial" charset="0"/>
              </a:rPr>
              <a:t>:  </a:t>
            </a:r>
            <a:r>
              <a:rPr kumimoji="1" lang="en-US" altLang="zh-TW" sz="2000" b="1" dirty="0">
                <a:solidFill>
                  <a:srgbClr val="3333CC"/>
                </a:solidFill>
                <a:latin typeface="+mn-lt"/>
              </a:rPr>
              <a:t>SMD</a:t>
            </a:r>
            <a:r>
              <a:rPr kumimoji="1" lang="zh-TW" altLang="en-US" sz="2000" b="1" dirty="0">
                <a:solidFill>
                  <a:srgbClr val="3333CC"/>
                </a:solidFill>
                <a:latin typeface="+mn-lt"/>
              </a:rPr>
              <a:t>捲裝材料</a:t>
            </a:r>
            <a:r>
              <a:rPr kumimoji="1" lang="zh-TW" altLang="en-US" sz="1600" b="1" dirty="0">
                <a:solidFill>
                  <a:srgbClr val="CC6600"/>
                </a:solidFill>
                <a:latin typeface="Arial" charset="0"/>
              </a:rPr>
              <a:t>(</a:t>
            </a:r>
            <a:r>
              <a:rPr kumimoji="1" lang="en-US" altLang="zh-TW" b="1" dirty="0">
                <a:solidFill>
                  <a:srgbClr val="CC6600"/>
                </a:solidFill>
                <a:latin typeface="Arial" charset="0"/>
              </a:rPr>
              <a:t>Surface Mount Device packaging Materials</a:t>
            </a:r>
            <a:r>
              <a:rPr kumimoji="1" lang="en-US" altLang="zh-TW" sz="1600" b="1" dirty="0">
                <a:solidFill>
                  <a:srgbClr val="CC6600"/>
                </a:solidFill>
                <a:latin typeface="Arial" charset="0"/>
              </a:rPr>
              <a:t>)</a:t>
            </a: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kumimoji="1" lang="zh-TW" altLang="en-US" sz="2000" b="1" dirty="0" smtClean="0">
                <a:solidFill>
                  <a:srgbClr val="3333CC"/>
                </a:solidFill>
                <a:latin typeface="+mn-lt"/>
              </a:rPr>
              <a:t>             </a:t>
            </a:r>
            <a:r>
              <a:rPr kumimoji="1" lang="en-US" altLang="zh-TW" sz="2000" b="1" dirty="0" smtClean="0">
                <a:solidFill>
                  <a:srgbClr val="3333CC"/>
                </a:solidFill>
                <a:latin typeface="+mn-lt"/>
              </a:rPr>
              <a:t>LASER</a:t>
            </a:r>
            <a:r>
              <a:rPr kumimoji="1" lang="zh-TW" altLang="en-US" sz="2000" b="1" dirty="0">
                <a:solidFill>
                  <a:srgbClr val="3333CC"/>
                </a:solidFill>
                <a:latin typeface="+mn-lt"/>
              </a:rPr>
              <a:t>設備   </a:t>
            </a:r>
            <a:r>
              <a:rPr kumimoji="1" lang="zh-TW" altLang="en-US" sz="1600" b="1" dirty="0">
                <a:solidFill>
                  <a:srgbClr val="CC6600"/>
                </a:solidFill>
                <a:latin typeface="Arial" charset="0"/>
              </a:rPr>
              <a:t>(</a:t>
            </a:r>
            <a:r>
              <a:rPr kumimoji="1" lang="en-US" altLang="zh-TW" b="1" dirty="0">
                <a:solidFill>
                  <a:srgbClr val="CC6600"/>
                </a:solidFill>
                <a:latin typeface="Arial" charset="0"/>
              </a:rPr>
              <a:t>Laser Equipments</a:t>
            </a:r>
            <a:r>
              <a:rPr kumimoji="1" lang="en-US" altLang="zh-TW" sz="1600" b="1" dirty="0">
                <a:solidFill>
                  <a:srgbClr val="CC6600"/>
                </a:solidFill>
                <a:latin typeface="Arial" charset="0"/>
              </a:rPr>
              <a:t>)</a:t>
            </a: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kumimoji="1" lang="en-US" altLang="zh-TW" sz="2000" b="1" dirty="0">
                <a:solidFill>
                  <a:srgbClr val="3333CC"/>
                </a:solidFill>
                <a:latin typeface="Arial" charset="0"/>
              </a:rPr>
              <a:t>                       </a:t>
            </a:r>
            <a:r>
              <a:rPr kumimoji="1" lang="en-US" altLang="zh-TW" sz="2000" b="1" dirty="0">
                <a:solidFill>
                  <a:srgbClr val="3333CC"/>
                </a:solidFill>
                <a:latin typeface="+mn-lt"/>
              </a:rPr>
              <a:t>SMT</a:t>
            </a:r>
            <a:r>
              <a:rPr kumimoji="1" lang="zh-TW" altLang="en-US" sz="2000" b="1" dirty="0">
                <a:solidFill>
                  <a:srgbClr val="3333CC"/>
                </a:solidFill>
                <a:latin typeface="+mn-lt"/>
              </a:rPr>
              <a:t>相關設備</a:t>
            </a:r>
            <a:r>
              <a:rPr kumimoji="1" lang="zh-TW" altLang="en-US" sz="1600" b="1" dirty="0">
                <a:solidFill>
                  <a:srgbClr val="CC6600"/>
                </a:solidFill>
                <a:latin typeface="Arial" charset="0"/>
              </a:rPr>
              <a:t>(</a:t>
            </a:r>
            <a:r>
              <a:rPr kumimoji="1" lang="en-US" altLang="zh-TW" b="1" dirty="0">
                <a:solidFill>
                  <a:srgbClr val="CC6600"/>
                </a:solidFill>
                <a:latin typeface="Arial" charset="0"/>
              </a:rPr>
              <a:t>Surface Mount Technology Equipments</a:t>
            </a:r>
            <a:r>
              <a:rPr kumimoji="1" lang="en-US" altLang="zh-TW" sz="1600" b="1" dirty="0">
                <a:solidFill>
                  <a:srgbClr val="CC6600"/>
                </a:solidFill>
                <a:latin typeface="Arial" charset="0"/>
              </a:rPr>
              <a:t>)</a:t>
            </a: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kumimoji="1" lang="zh-TW" altLang="en-US" b="1" dirty="0">
                <a:solidFill>
                  <a:srgbClr val="3333CC"/>
                </a:solidFill>
              </a:rPr>
              <a:t>                  </a:t>
            </a:r>
            <a:r>
              <a:rPr kumimoji="1" lang="zh-TW" altLang="en-US" sz="2000" b="1" dirty="0">
                <a:solidFill>
                  <a:srgbClr val="3333CC"/>
                </a:solidFill>
                <a:latin typeface="+mn-lt"/>
              </a:rPr>
              <a:t>能源事業</a:t>
            </a:r>
            <a:r>
              <a:rPr kumimoji="1" lang="en-US" altLang="zh-TW" sz="2000" b="1" dirty="0">
                <a:solidFill>
                  <a:srgbClr val="3333CC"/>
                </a:solidFill>
                <a:latin typeface="+mn-lt"/>
              </a:rPr>
              <a:t>-LED/</a:t>
            </a:r>
            <a:r>
              <a:rPr kumimoji="1" lang="zh-TW" altLang="en-US" sz="2000" b="1" dirty="0">
                <a:solidFill>
                  <a:srgbClr val="3333CC"/>
                </a:solidFill>
                <a:latin typeface="+mn-lt"/>
              </a:rPr>
              <a:t>空調</a:t>
            </a:r>
            <a:r>
              <a:rPr kumimoji="1" lang="zh-TW" altLang="en-US" sz="2000" b="1" dirty="0">
                <a:solidFill>
                  <a:srgbClr val="CC6600"/>
                </a:solidFill>
                <a:latin typeface="+mn-lt"/>
              </a:rPr>
              <a:t> </a:t>
            </a:r>
            <a:r>
              <a:rPr kumimoji="1" lang="en-US" altLang="zh-TW" sz="1600" b="1" dirty="0">
                <a:solidFill>
                  <a:srgbClr val="CC6600"/>
                </a:solidFill>
                <a:latin typeface="Arial" charset="0"/>
              </a:rPr>
              <a:t>(</a:t>
            </a:r>
            <a:r>
              <a:rPr kumimoji="1" lang="en-US" altLang="zh-TW" b="1" dirty="0">
                <a:solidFill>
                  <a:srgbClr val="CC6600"/>
                </a:solidFill>
                <a:latin typeface="Arial" charset="0"/>
              </a:rPr>
              <a:t>Energy Saving</a:t>
            </a:r>
            <a:r>
              <a:rPr kumimoji="1" lang="en-US" altLang="zh-TW" sz="1600" b="1" dirty="0">
                <a:solidFill>
                  <a:srgbClr val="CC6600"/>
                </a:solidFill>
                <a:latin typeface="Arial" charset="0"/>
              </a:rPr>
              <a:t>)</a:t>
            </a: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kumimoji="1" lang="zh-TW" altLang="en-US" b="1" dirty="0">
                <a:solidFill>
                  <a:srgbClr val="3333CC"/>
                </a:solidFill>
              </a:rPr>
              <a:t>                  </a:t>
            </a:r>
            <a:endParaRPr kumimoji="1" lang="zh-TW" altLang="en-US" sz="2000" b="1" dirty="0">
              <a:solidFill>
                <a:srgbClr val="CC6600"/>
              </a:solidFill>
              <a:latin typeface="Arial" charset="0"/>
            </a:endParaRPr>
          </a:p>
          <a:p>
            <a:pPr marL="342900" indent="-342900" eaLnBrk="1" fontAlgn="b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6"/>
              </a:buBlip>
            </a:pPr>
            <a:r>
              <a:rPr kumimoji="1" lang="zh-TW" altLang="en-US" sz="2000" b="1" dirty="0">
                <a:latin typeface="Arial" charset="0"/>
              </a:rPr>
              <a:t>公司地址 : 高雄市前鎮區新生路248-39號(經濟部臨廣園區)</a:t>
            </a:r>
            <a:r>
              <a:rPr kumimoji="1" lang="en-US" altLang="zh-TW" sz="2000" b="1" dirty="0">
                <a:latin typeface="Arial" charset="0"/>
              </a:rPr>
              <a:t>	     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53880B4E-B1D7-482A-A974-1E5A5076AAE4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8435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9C2A217B-DA10-4B34-9FE0-586B346F3BBD}" type="slidenum">
              <a:rPr lang="zh-TW" altLang="en-US" sz="1200" b="1"/>
              <a:pPr algn="r" eaLnBrk="1" hangingPunct="1"/>
              <a:t>4</a:t>
            </a:fld>
            <a:endParaRPr lang="en-US" altLang="zh-TW" sz="1200" b="1"/>
          </a:p>
        </p:txBody>
      </p:sp>
      <p:graphicFrame>
        <p:nvGraphicFramePr>
          <p:cNvPr id="18436" name="Object 2"/>
          <p:cNvGraphicFramePr>
            <a:graphicFrameLocks noChangeAspect="1"/>
          </p:cNvGraphicFramePr>
          <p:nvPr/>
        </p:nvGraphicFramePr>
        <p:xfrm>
          <a:off x="533400" y="1676400"/>
          <a:ext cx="8054975" cy="433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Clip" r:id="rId4" imgW="0" imgH="0" progId="MS_ClipArt_Gallery">
                  <p:embed/>
                </p:oleObj>
              </mc:Choice>
              <mc:Fallback>
                <p:oleObj name="Clip" r:id="rId4" imgW="0" imgH="0" progId="MS_ClipArt_Gallery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76400"/>
                        <a:ext cx="8054975" cy="433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5139" name="Text Box 3"/>
          <p:cNvSpPr txBox="1">
            <a:spLocks noChangeArrowheads="1"/>
          </p:cNvSpPr>
          <p:nvPr/>
        </p:nvSpPr>
        <p:spPr bwMode="auto">
          <a:xfrm>
            <a:off x="-76200" y="425450"/>
            <a:ext cx="48006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zh-TW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雷科集團經營據點</a:t>
            </a:r>
            <a:r>
              <a:rPr kumimoji="1" lang="en-US" altLang="zh-TW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kumimoji="1" lang="zh-TW" alt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台灣</a:t>
            </a:r>
            <a:r>
              <a:rPr kumimoji="1" lang="en-US" altLang="zh-TW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kumimoji="1" lang="en-US" altLang="zh-TW" sz="3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</a:p>
        </p:txBody>
      </p:sp>
      <p:sp>
        <p:nvSpPr>
          <p:cNvPr id="18438" name="AutoShape 6" descr="000f01c4de78$92fd6ba0$840aa8c0@maynb"/>
          <p:cNvSpPr>
            <a:spLocks noChangeAspect="1" noChangeArrowheads="1"/>
          </p:cNvSpPr>
          <p:nvPr/>
        </p:nvSpPr>
        <p:spPr bwMode="auto">
          <a:xfrm>
            <a:off x="4424363" y="2971800"/>
            <a:ext cx="296862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sp>
        <p:nvSpPr>
          <p:cNvPr id="18439" name="AutoShape 7" descr="000f01c4de78$92fd6ba0$840aa8c0@maynb"/>
          <p:cNvSpPr>
            <a:spLocks noChangeAspect="1" noChangeArrowheads="1"/>
          </p:cNvSpPr>
          <p:nvPr/>
        </p:nvSpPr>
        <p:spPr bwMode="auto">
          <a:xfrm>
            <a:off x="4424363" y="2971800"/>
            <a:ext cx="296862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sp>
        <p:nvSpPr>
          <p:cNvPr id="18440" name="Rectangle 16"/>
          <p:cNvSpPr>
            <a:spLocks noChangeArrowheads="1"/>
          </p:cNvSpPr>
          <p:nvPr/>
        </p:nvSpPr>
        <p:spPr bwMode="gray">
          <a:xfrm>
            <a:off x="1295400" y="4343400"/>
            <a:ext cx="3429000" cy="457200"/>
          </a:xfrm>
          <a:prstGeom prst="rect">
            <a:avLst/>
          </a:prstGeom>
          <a:solidFill>
            <a:srgbClr val="000000"/>
          </a:solidFill>
          <a:ln w="25400" algn="ctr">
            <a:noFill/>
            <a:miter lim="800000"/>
            <a:headEnd/>
            <a:tailEnd/>
          </a:ln>
          <a:effectLst>
            <a:prstShdw prst="shdw17" dist="17961" dir="2700000">
              <a:srgbClr val="000000">
                <a:alpha val="50000"/>
              </a:srgbClr>
            </a:prstShdw>
          </a:effectLst>
        </p:spPr>
        <p:txBody>
          <a:bodyPr wrap="none" lIns="45720" tIns="44450" rIns="45720" bIns="44450" anchor="ctr"/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pic>
        <p:nvPicPr>
          <p:cNvPr id="18441" name="Picture 5" descr="Resize of 圖片4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1905000"/>
            <a:ext cx="3352800" cy="2362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42" name="Text Box 4"/>
          <p:cNvSpPr txBox="1">
            <a:spLocks noChangeArrowheads="1"/>
          </p:cNvSpPr>
          <p:nvPr/>
        </p:nvSpPr>
        <p:spPr bwMode="auto">
          <a:xfrm>
            <a:off x="1295400" y="4267200"/>
            <a:ext cx="3352800" cy="64633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kumimoji="1" lang="zh-TW" altLang="en-US" sz="2400" b="1" dirty="0">
                <a:solidFill>
                  <a:schemeClr val="bg1"/>
                </a:solidFill>
                <a:latin typeface="新細明體" charset="-120"/>
              </a:rPr>
              <a:t>高雄總公司</a:t>
            </a:r>
          </a:p>
        </p:txBody>
      </p:sp>
      <p:pic>
        <p:nvPicPr>
          <p:cNvPr id="18443" name="Picture 29" descr="00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1905000"/>
            <a:ext cx="2590800" cy="2362200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8444" name="Rectangle 18"/>
          <p:cNvSpPr>
            <a:spLocks noChangeArrowheads="1"/>
          </p:cNvSpPr>
          <p:nvPr/>
        </p:nvSpPr>
        <p:spPr bwMode="gray">
          <a:xfrm>
            <a:off x="5105400" y="4419600"/>
            <a:ext cx="2667000" cy="404813"/>
          </a:xfrm>
          <a:prstGeom prst="rect">
            <a:avLst/>
          </a:prstGeom>
          <a:solidFill>
            <a:srgbClr val="000000"/>
          </a:solidFill>
          <a:ln w="25400" algn="ctr">
            <a:noFill/>
            <a:miter lim="800000"/>
            <a:headEnd/>
            <a:tailEnd/>
          </a:ln>
          <a:effectLst>
            <a:prstShdw prst="shdw17" dist="17961" dir="2700000">
              <a:srgbClr val="000000">
                <a:alpha val="50000"/>
              </a:srgbClr>
            </a:prstShdw>
          </a:effectLst>
        </p:spPr>
        <p:txBody>
          <a:bodyPr wrap="none" lIns="45720" tIns="44450" rIns="45720" bIns="44450" anchor="ctr"/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sp>
        <p:nvSpPr>
          <p:cNvPr id="18445" name="Text Box 4"/>
          <p:cNvSpPr txBox="1">
            <a:spLocks noChangeArrowheads="1"/>
          </p:cNvSpPr>
          <p:nvPr/>
        </p:nvSpPr>
        <p:spPr bwMode="auto">
          <a:xfrm>
            <a:off x="5257800" y="4267200"/>
            <a:ext cx="2316163" cy="63976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kumimoji="1" lang="zh-TW" altLang="en-US" sz="2400" b="1" dirty="0">
                <a:solidFill>
                  <a:schemeClr val="bg1"/>
                </a:solidFill>
                <a:latin typeface="新細明體" charset="-120"/>
              </a:rPr>
              <a:t>新竹分公司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>
            <a:spLocks noChangeArrowheads="1"/>
          </p:cNvSpPr>
          <p:nvPr/>
        </p:nvSpPr>
        <p:spPr bwMode="gray">
          <a:xfrm>
            <a:off x="3505200" y="3124200"/>
            <a:ext cx="1905000" cy="457200"/>
          </a:xfrm>
          <a:prstGeom prst="rect">
            <a:avLst/>
          </a:prstGeom>
          <a:solidFill>
            <a:srgbClr val="000000"/>
          </a:solidFill>
          <a:ln w="25400" algn="ctr">
            <a:noFill/>
            <a:miter lim="800000"/>
            <a:headEnd/>
            <a:tailEnd/>
          </a:ln>
          <a:effectLst>
            <a:prstShdw prst="shdw17" dist="17961" dir="2700000">
              <a:srgbClr val="000000">
                <a:alpha val="50000"/>
              </a:srgbClr>
            </a:prstShdw>
          </a:effectLst>
        </p:spPr>
        <p:txBody>
          <a:bodyPr vert="horz" wrap="none" lIns="45720" tIns="44450" rIns="45720" bIns="4445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rPr>
              <a:t>東莞發貨中心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45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B02FC5C5-D7F0-48F5-96EF-2FBC344D716D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945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D6BBFA1-2387-4CFD-AB7E-575BF424CED0}" type="slidenum">
              <a:rPr lang="zh-TW" altLang="en-US" sz="1200" b="1"/>
              <a:pPr algn="r" eaLnBrk="1" hangingPunct="1"/>
              <a:t>5</a:t>
            </a:fld>
            <a:endParaRPr lang="en-US" altLang="zh-TW" sz="1200" b="1"/>
          </a:p>
        </p:txBody>
      </p:sp>
      <p:sp>
        <p:nvSpPr>
          <p:cNvPr id="3675139" name="Text Box 3"/>
          <p:cNvSpPr txBox="1">
            <a:spLocks noChangeArrowheads="1"/>
          </p:cNvSpPr>
          <p:nvPr/>
        </p:nvSpPr>
        <p:spPr bwMode="auto">
          <a:xfrm>
            <a:off x="-76200" y="425450"/>
            <a:ext cx="4419600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zh-TW" altLang="en-US" sz="3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雷科集團經營據點</a:t>
            </a:r>
            <a:r>
              <a:rPr kumimoji="1" lang="en-US" altLang="zh-TW" sz="3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kumimoji="1" lang="zh-TW" altLang="en-US" sz="3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海外</a:t>
            </a:r>
            <a:r>
              <a:rPr kumimoji="1" lang="en-US" altLang="zh-TW" sz="3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 </a:t>
            </a:r>
          </a:p>
        </p:txBody>
      </p:sp>
      <p:grpSp>
        <p:nvGrpSpPr>
          <p:cNvPr id="19462" name="群組 35"/>
          <p:cNvGrpSpPr>
            <a:grpSpLocks/>
          </p:cNvGrpSpPr>
          <p:nvPr/>
        </p:nvGrpSpPr>
        <p:grpSpPr bwMode="auto">
          <a:xfrm>
            <a:off x="990600" y="1600200"/>
            <a:ext cx="1917700" cy="1971675"/>
            <a:chOff x="2527300" y="1624775"/>
            <a:chExt cx="1917700" cy="1970150"/>
          </a:xfrm>
        </p:grpSpPr>
        <p:sp>
          <p:nvSpPr>
            <p:cNvPr id="19484" name="AutoShape 6" descr="000f01c4de78$92fd6ba0$840aa8c0@maynb"/>
            <p:cNvSpPr>
              <a:spLocks noChangeAspect="1" noChangeArrowheads="1"/>
            </p:cNvSpPr>
            <p:nvPr/>
          </p:nvSpPr>
          <p:spPr bwMode="auto">
            <a:xfrm>
              <a:off x="3890963" y="3294063"/>
              <a:ext cx="296862" cy="296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85000"/>
                </a:lnSpc>
                <a:spcBef>
                  <a:spcPct val="50000"/>
                </a:spcBef>
                <a:buClr>
                  <a:schemeClr val="tx1"/>
                </a:buClr>
              </a:pPr>
              <a:endParaRPr lang="zh-TW" altLang="en-US"/>
            </a:p>
          </p:txBody>
        </p:sp>
        <p:sp>
          <p:nvSpPr>
            <p:cNvPr id="19485" name="AutoShape 7" descr="000f01c4de78$92fd6ba0$840aa8c0@maynb"/>
            <p:cNvSpPr>
              <a:spLocks noChangeAspect="1" noChangeArrowheads="1"/>
            </p:cNvSpPr>
            <p:nvPr/>
          </p:nvSpPr>
          <p:spPr bwMode="auto">
            <a:xfrm>
              <a:off x="3890963" y="3294063"/>
              <a:ext cx="296862" cy="296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85000"/>
                </a:lnSpc>
                <a:spcBef>
                  <a:spcPct val="50000"/>
                </a:spcBef>
                <a:buClr>
                  <a:schemeClr val="tx1"/>
                </a:buClr>
              </a:pPr>
              <a:endParaRPr lang="zh-TW" altLang="en-US"/>
            </a:p>
          </p:txBody>
        </p:sp>
        <p:pic>
          <p:nvPicPr>
            <p:cNvPr id="19486" name="Picture 9" descr="Resize of 圖片4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64575" y="1624775"/>
              <a:ext cx="1866900" cy="1524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487" name="Rectangle 24"/>
            <p:cNvSpPr>
              <a:spLocks noChangeArrowheads="1"/>
            </p:cNvSpPr>
            <p:nvPr/>
          </p:nvSpPr>
          <p:spPr bwMode="gray">
            <a:xfrm>
              <a:off x="2540000" y="3137725"/>
              <a:ext cx="1905000" cy="457200"/>
            </a:xfrm>
            <a:prstGeom prst="rect">
              <a:avLst/>
            </a:prstGeom>
            <a:solidFill>
              <a:srgbClr val="000000"/>
            </a:solidFill>
            <a:ln w="25400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0000">
                  <a:alpha val="50000"/>
                </a:srgbClr>
              </a:prstShdw>
            </a:effectLst>
          </p:spPr>
          <p:txBody>
            <a:bodyPr wrap="none" lIns="45720" tIns="44450" rIns="45720" bIns="44450" anchor="ctr"/>
            <a:lstStyle/>
            <a:p>
              <a:pPr>
                <a:lnSpc>
                  <a:spcPct val="85000"/>
                </a:lnSpc>
                <a:spcBef>
                  <a:spcPct val="50000"/>
                </a:spcBef>
                <a:buClr>
                  <a:schemeClr val="tx1"/>
                </a:buClr>
              </a:pPr>
              <a:endParaRPr lang="zh-TW" altLang="en-US"/>
            </a:p>
          </p:txBody>
        </p:sp>
        <p:sp>
          <p:nvSpPr>
            <p:cNvPr id="19488" name="Text Box 8"/>
            <p:cNvSpPr txBox="1">
              <a:spLocks noChangeArrowheads="1"/>
            </p:cNvSpPr>
            <p:nvPr/>
          </p:nvSpPr>
          <p:spPr bwMode="auto">
            <a:xfrm>
              <a:off x="2527300" y="3086100"/>
              <a:ext cx="1905000" cy="458788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kumimoji="1" lang="zh-TW" altLang="en-US" sz="1600" b="1">
                  <a:solidFill>
                    <a:schemeClr val="bg1"/>
                  </a:solidFill>
                  <a:latin typeface="新細明體" charset="-120"/>
                </a:rPr>
                <a:t>雷科</a:t>
              </a:r>
              <a:r>
                <a:rPr kumimoji="1" lang="en-US" altLang="zh-TW" sz="1600" b="1">
                  <a:solidFill>
                    <a:schemeClr val="bg1"/>
                  </a:solidFill>
                  <a:latin typeface="新細明體" charset="-120"/>
                </a:rPr>
                <a:t>-</a:t>
              </a:r>
              <a:r>
                <a:rPr kumimoji="1" lang="zh-TW" altLang="en-US" sz="1600" b="1">
                  <a:solidFill>
                    <a:schemeClr val="bg1"/>
                  </a:solidFill>
                  <a:latin typeface="新細明體" charset="-120"/>
                </a:rPr>
                <a:t>上海昆山</a:t>
              </a:r>
            </a:p>
          </p:txBody>
        </p:sp>
      </p:grpSp>
      <p:grpSp>
        <p:nvGrpSpPr>
          <p:cNvPr id="19463" name="群組 34"/>
          <p:cNvGrpSpPr>
            <a:grpSpLocks/>
          </p:cNvGrpSpPr>
          <p:nvPr/>
        </p:nvGrpSpPr>
        <p:grpSpPr bwMode="auto">
          <a:xfrm>
            <a:off x="5943600" y="1524000"/>
            <a:ext cx="1943100" cy="1981200"/>
            <a:chOff x="990600" y="3886200"/>
            <a:chExt cx="1943104" cy="1981200"/>
          </a:xfrm>
        </p:grpSpPr>
        <p:pic>
          <p:nvPicPr>
            <p:cNvPr id="19481" name="Picture 18" descr="gc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04688" y="3886200"/>
              <a:ext cx="1905004" cy="1524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482" name="Rectangle 29"/>
            <p:cNvSpPr>
              <a:spLocks noChangeArrowheads="1"/>
            </p:cNvSpPr>
            <p:nvPr/>
          </p:nvSpPr>
          <p:spPr bwMode="gray">
            <a:xfrm>
              <a:off x="990600" y="5410200"/>
              <a:ext cx="1943104" cy="457200"/>
            </a:xfrm>
            <a:prstGeom prst="rect">
              <a:avLst/>
            </a:prstGeom>
            <a:solidFill>
              <a:srgbClr val="000000"/>
            </a:solidFill>
            <a:ln w="25400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0000">
                  <a:alpha val="50000"/>
                </a:srgbClr>
              </a:prstShdw>
            </a:effectLst>
          </p:spPr>
          <p:txBody>
            <a:bodyPr wrap="none" lIns="45720" tIns="44450" rIns="45720" bIns="44450" anchor="ctr"/>
            <a:lstStyle/>
            <a:p>
              <a:pPr>
                <a:lnSpc>
                  <a:spcPct val="85000"/>
                </a:lnSpc>
                <a:spcBef>
                  <a:spcPct val="50000"/>
                </a:spcBef>
                <a:buClr>
                  <a:schemeClr val="tx1"/>
                </a:buClr>
              </a:pPr>
              <a:endParaRPr lang="zh-TW" altLang="en-US"/>
            </a:p>
          </p:txBody>
        </p:sp>
        <p:sp>
          <p:nvSpPr>
            <p:cNvPr id="19483" name="Rectangle 19"/>
            <p:cNvSpPr>
              <a:spLocks noChangeArrowheads="1"/>
            </p:cNvSpPr>
            <p:nvPr/>
          </p:nvSpPr>
          <p:spPr bwMode="auto">
            <a:xfrm>
              <a:off x="1067625" y="5370450"/>
              <a:ext cx="1828804" cy="458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kumimoji="1" lang="zh-TW" altLang="en-US" sz="1600" b="1">
                  <a:solidFill>
                    <a:schemeClr val="bg1"/>
                  </a:solidFill>
                </a:rPr>
                <a:t>雷科</a:t>
              </a:r>
              <a:r>
                <a:rPr kumimoji="1" lang="en-US" altLang="zh-TW" sz="1600" b="1">
                  <a:solidFill>
                    <a:schemeClr val="bg1"/>
                  </a:solidFill>
                </a:rPr>
                <a:t>-</a:t>
              </a:r>
              <a:r>
                <a:rPr kumimoji="1" lang="zh-TW" altLang="en-US" sz="1600" b="1">
                  <a:solidFill>
                    <a:schemeClr val="bg1"/>
                  </a:solidFill>
                </a:rPr>
                <a:t>東莞國創</a:t>
              </a:r>
            </a:p>
          </p:txBody>
        </p:sp>
      </p:grpSp>
      <p:grpSp>
        <p:nvGrpSpPr>
          <p:cNvPr id="19464" name="Group 39"/>
          <p:cNvGrpSpPr>
            <a:grpSpLocks/>
          </p:cNvGrpSpPr>
          <p:nvPr/>
        </p:nvGrpSpPr>
        <p:grpSpPr bwMode="auto">
          <a:xfrm>
            <a:off x="2362200" y="3962400"/>
            <a:ext cx="1905000" cy="1993900"/>
            <a:chOff x="3984" y="2496"/>
            <a:chExt cx="1200" cy="1256"/>
          </a:xfrm>
        </p:grpSpPr>
        <p:pic>
          <p:nvPicPr>
            <p:cNvPr id="19478" name="Picture 12" descr="12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08" y="2496"/>
              <a:ext cx="1159" cy="9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479" name="Rectangle 27"/>
            <p:cNvSpPr>
              <a:spLocks noChangeArrowheads="1"/>
            </p:cNvSpPr>
            <p:nvPr/>
          </p:nvSpPr>
          <p:spPr bwMode="gray">
            <a:xfrm>
              <a:off x="3984" y="3464"/>
              <a:ext cx="1200" cy="288"/>
            </a:xfrm>
            <a:prstGeom prst="rect">
              <a:avLst/>
            </a:prstGeom>
            <a:solidFill>
              <a:srgbClr val="000000"/>
            </a:solidFill>
            <a:ln w="25400" algn="ctr">
              <a:noFill/>
              <a:miter lim="800000"/>
              <a:headEnd/>
              <a:tailEnd/>
            </a:ln>
            <a:effectLst>
              <a:prstShdw prst="shdw17" dist="17961" dir="2700000">
                <a:srgbClr val="000000">
                  <a:alpha val="50000"/>
                </a:srgbClr>
              </a:prstShdw>
            </a:effectLst>
          </p:spPr>
          <p:txBody>
            <a:bodyPr wrap="none" lIns="45720" tIns="44450" rIns="45720" bIns="44450" anchor="ctr"/>
            <a:lstStyle/>
            <a:p>
              <a:pPr>
                <a:lnSpc>
                  <a:spcPct val="85000"/>
                </a:lnSpc>
                <a:spcBef>
                  <a:spcPct val="50000"/>
                </a:spcBef>
                <a:buClr>
                  <a:schemeClr val="tx1"/>
                </a:buClr>
              </a:pPr>
              <a:endParaRPr lang="zh-TW" altLang="en-US"/>
            </a:p>
          </p:txBody>
        </p:sp>
        <p:sp>
          <p:nvSpPr>
            <p:cNvPr id="19480" name="Text Box 11"/>
            <p:cNvSpPr txBox="1">
              <a:spLocks noChangeArrowheads="1"/>
            </p:cNvSpPr>
            <p:nvPr/>
          </p:nvSpPr>
          <p:spPr bwMode="auto">
            <a:xfrm>
              <a:off x="4008" y="3432"/>
              <a:ext cx="1152" cy="289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kumimoji="1" lang="zh-TW" altLang="en-US" sz="1600" b="1">
                  <a:solidFill>
                    <a:schemeClr val="bg1"/>
                  </a:solidFill>
                  <a:latin typeface="新細明體" charset="-120"/>
                </a:rPr>
                <a:t>雷科</a:t>
              </a:r>
              <a:r>
                <a:rPr kumimoji="1" lang="en-US" altLang="zh-TW" sz="1600" b="1">
                  <a:solidFill>
                    <a:schemeClr val="bg1"/>
                  </a:solidFill>
                  <a:latin typeface="新細明體" charset="-120"/>
                </a:rPr>
                <a:t>-</a:t>
              </a:r>
              <a:r>
                <a:rPr kumimoji="1" lang="zh-TW" altLang="en-US" sz="1600" b="1">
                  <a:solidFill>
                    <a:schemeClr val="bg1"/>
                  </a:solidFill>
                  <a:latin typeface="新細明體" charset="-120"/>
                </a:rPr>
                <a:t>新加坡</a:t>
              </a:r>
            </a:p>
          </p:txBody>
        </p:sp>
      </p:grpSp>
      <p:sp>
        <p:nvSpPr>
          <p:cNvPr id="19477" name="Text Box 14"/>
          <p:cNvSpPr txBox="1">
            <a:spLocks noChangeArrowheads="1"/>
          </p:cNvSpPr>
          <p:nvPr/>
        </p:nvSpPr>
        <p:spPr bwMode="auto">
          <a:xfrm>
            <a:off x="5981700" y="5600700"/>
            <a:ext cx="1905000" cy="4587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kumimoji="1" lang="zh-TW" altLang="en-US" sz="1600" b="1" dirty="0">
                <a:solidFill>
                  <a:schemeClr val="bg1"/>
                </a:solidFill>
                <a:latin typeface="新細明體" charset="-120"/>
              </a:rPr>
              <a:t>雷科</a:t>
            </a:r>
            <a:r>
              <a:rPr kumimoji="1" lang="en-US" altLang="zh-TW" sz="1600" b="1" dirty="0">
                <a:solidFill>
                  <a:schemeClr val="bg1"/>
                </a:solidFill>
                <a:latin typeface="新細明體" charset="-120"/>
              </a:rPr>
              <a:t>-</a:t>
            </a:r>
            <a:r>
              <a:rPr kumimoji="1" lang="zh-TW" altLang="en-US" sz="1600" b="1" dirty="0">
                <a:solidFill>
                  <a:schemeClr val="bg1"/>
                </a:solidFill>
                <a:latin typeface="新細明體" charset="-120"/>
              </a:rPr>
              <a:t>東莞塘廈</a:t>
            </a:r>
          </a:p>
        </p:txBody>
      </p:sp>
      <p:grpSp>
        <p:nvGrpSpPr>
          <p:cNvPr id="34" name="群組 33"/>
          <p:cNvGrpSpPr/>
          <p:nvPr/>
        </p:nvGrpSpPr>
        <p:grpSpPr>
          <a:xfrm>
            <a:off x="5105400" y="3962400"/>
            <a:ext cx="1943100" cy="1981200"/>
            <a:chOff x="5943600" y="4038600"/>
            <a:chExt cx="1943100" cy="1981200"/>
          </a:xfrm>
        </p:grpSpPr>
        <p:grpSp>
          <p:nvGrpSpPr>
            <p:cNvPr id="19467" name="群組 34"/>
            <p:cNvGrpSpPr>
              <a:grpSpLocks/>
            </p:cNvGrpSpPr>
            <p:nvPr/>
          </p:nvGrpSpPr>
          <p:grpSpPr bwMode="auto">
            <a:xfrm>
              <a:off x="5943600" y="5522913"/>
              <a:ext cx="1943100" cy="496887"/>
              <a:chOff x="990600" y="5370450"/>
              <a:chExt cx="1943104" cy="496950"/>
            </a:xfrm>
          </p:grpSpPr>
          <p:sp>
            <p:nvSpPr>
              <p:cNvPr id="19469" name="Rectangle 29"/>
              <p:cNvSpPr>
                <a:spLocks noChangeArrowheads="1"/>
              </p:cNvSpPr>
              <p:nvPr/>
            </p:nvSpPr>
            <p:spPr bwMode="gray">
              <a:xfrm>
                <a:off x="990600" y="5410200"/>
                <a:ext cx="1943104" cy="457200"/>
              </a:xfrm>
              <a:prstGeom prst="rect">
                <a:avLst/>
              </a:prstGeom>
              <a:solidFill>
                <a:srgbClr val="000000"/>
              </a:solidFill>
              <a:ln w="25400" algn="ctr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000000">
                    <a:alpha val="50000"/>
                  </a:srgbClr>
                </a:prstShdw>
              </a:effectLst>
            </p:spPr>
            <p:txBody>
              <a:bodyPr wrap="none" lIns="45720" tIns="44450" rIns="45720" bIns="44450" anchor="ctr"/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  <a:buClr>
                    <a:schemeClr val="tx1"/>
                  </a:buClr>
                </a:pPr>
                <a:endParaRPr lang="zh-TW" altLang="en-US"/>
              </a:p>
            </p:txBody>
          </p:sp>
          <p:sp>
            <p:nvSpPr>
              <p:cNvPr id="19470" name="Rectangle 19"/>
              <p:cNvSpPr>
                <a:spLocks noChangeArrowheads="1"/>
              </p:cNvSpPr>
              <p:nvPr/>
            </p:nvSpPr>
            <p:spPr bwMode="auto">
              <a:xfrm>
                <a:off x="1067625" y="5370450"/>
                <a:ext cx="182880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r>
                  <a:rPr kumimoji="1" lang="zh-TW" altLang="en-US" sz="1600" b="1">
                    <a:solidFill>
                      <a:schemeClr val="bg1"/>
                    </a:solidFill>
                  </a:rPr>
                  <a:t>雷科</a:t>
                </a:r>
                <a:r>
                  <a:rPr kumimoji="1" lang="en-US" altLang="zh-TW" sz="1600" b="1">
                    <a:solidFill>
                      <a:schemeClr val="bg1"/>
                    </a:solidFill>
                  </a:rPr>
                  <a:t>-</a:t>
                </a:r>
                <a:r>
                  <a:rPr kumimoji="1" lang="zh-TW" altLang="en-US" sz="1600" b="1">
                    <a:solidFill>
                      <a:schemeClr val="bg1"/>
                    </a:solidFill>
                  </a:rPr>
                  <a:t>吳江</a:t>
                </a:r>
              </a:p>
            </p:txBody>
          </p:sp>
        </p:grpSp>
        <p:pic>
          <p:nvPicPr>
            <p:cNvPr id="35" name="圖片 34" descr="雷育鳥瞰圖.jpg"/>
            <p:cNvPicPr>
              <a:picLocks noChangeAspect="1"/>
            </p:cNvPicPr>
            <p:nvPr/>
          </p:nvPicPr>
          <p:blipFill>
            <a:blip r:embed="rId6" cstate="print"/>
            <a:srcRect t="6060" r="12013"/>
            <a:stretch>
              <a:fillRect/>
            </a:stretch>
          </p:blipFill>
          <p:spPr>
            <a:xfrm>
              <a:off x="5970588" y="4038600"/>
              <a:ext cx="1878012" cy="1503363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9461" name="圖片 1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5200" y="1600200"/>
            <a:ext cx="1905000" cy="1503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3505200" y="3124200"/>
            <a:ext cx="1905000" cy="4587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新細明體" pitchFamily="18" charset="-120"/>
                <a:ea typeface="標楷體" pitchFamily="65" charset="-120"/>
              </a:rPr>
              <a:t>雷科</a:t>
            </a:r>
            <a:r>
              <a:rPr kumimoji="1" lang="en-US" altLang="zh-TW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新細明體" pitchFamily="18" charset="-120"/>
                <a:ea typeface="標楷體" pitchFamily="65" charset="-120"/>
              </a:rPr>
              <a:t>-</a:t>
            </a:r>
            <a:r>
              <a:rPr kumimoji="1" lang="zh-TW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新細明體" pitchFamily="18" charset="-120"/>
                <a:ea typeface="標楷體" pitchFamily="65" charset="-120"/>
              </a:rPr>
              <a:t>東莞發貨中心</a:t>
            </a: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版面配置區 3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E33E8575-5130-48B8-9C6E-87B2C6D2AD9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0723" name="投影片編號版面配置區 4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C829D85E-7A44-4CBE-96BC-2367367CA838}" type="slidenum">
              <a:rPr lang="zh-TW" altLang="en-US" sz="1200" b="1"/>
              <a:pPr algn="r" eaLnBrk="1" hangingPunct="1"/>
              <a:t>6</a:t>
            </a:fld>
            <a:endParaRPr lang="en-US" altLang="zh-TW" sz="1200" b="1"/>
          </a:p>
        </p:txBody>
      </p:sp>
      <p:sp>
        <p:nvSpPr>
          <p:cNvPr id="3690500" name="Text Box 4"/>
          <p:cNvSpPr txBox="1">
            <a:spLocks noChangeArrowheads="1"/>
          </p:cNvSpPr>
          <p:nvPr/>
        </p:nvSpPr>
        <p:spPr bwMode="auto">
          <a:xfrm>
            <a:off x="0" y="152400"/>
            <a:ext cx="449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eaLnBrk="1" hangingPunct="1">
              <a:lnSpc>
                <a:spcPct val="90000"/>
              </a:lnSpc>
              <a:defRPr/>
            </a:pPr>
            <a:r>
              <a:rPr lang="zh-TW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雷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科重要里程</a:t>
            </a:r>
            <a:endParaRPr lang="zh-TW" altLang="en-US" sz="4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28713" y="6478588"/>
            <a:ext cx="1841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endParaRPr kumimoji="1" lang="zh-TW" altLang="en-US" sz="1600" b="1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0726" name="Rectangle 15"/>
          <p:cNvSpPr>
            <a:spLocks noChangeArrowheads="1"/>
          </p:cNvSpPr>
          <p:nvPr/>
        </p:nvSpPr>
        <p:spPr bwMode="auto">
          <a:xfrm>
            <a:off x="0" y="1158875"/>
            <a:ext cx="685800" cy="2651125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E4F5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5000"/>
              </a:lnSpc>
              <a:buClr>
                <a:schemeClr val="tx1"/>
              </a:buClr>
              <a:buFontTx/>
              <a:buChar char="•"/>
            </a:pPr>
            <a:r>
              <a:rPr lang="zh-TW" altLang="en-ZW" sz="1200" dirty="0"/>
              <a:t>於高雄創立</a:t>
            </a:r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zh-TW" altLang="en-ZW" sz="1200" b="1" dirty="0"/>
              <a:t>楠梓加工區紙帶打孔加工廠</a:t>
            </a:r>
            <a:r>
              <a:rPr lang="zh-TW" altLang="en-ZW" sz="1200" b="1" dirty="0" smtClean="0"/>
              <a:t>設立</a:t>
            </a:r>
            <a:endParaRPr lang="en-US" altLang="zh-TW" sz="1200" b="1" dirty="0" smtClean="0"/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TW" sz="1200" b="1" dirty="0" smtClean="0">
                <a:solidFill>
                  <a:srgbClr val="C00000"/>
                </a:solidFill>
              </a:rPr>
              <a:t>2002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年櫃買中心掛牌。</a:t>
            </a:r>
            <a:endParaRPr lang="en-US" altLang="zh-TW" sz="1200" b="1" dirty="0" smtClean="0">
              <a:solidFill>
                <a:srgbClr val="C00000"/>
              </a:solidFill>
            </a:endParaRPr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TW" sz="1200" b="1" dirty="0" smtClean="0">
                <a:solidFill>
                  <a:srgbClr val="0000FF"/>
                </a:solidFill>
              </a:rPr>
              <a:t>2003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年獲頒小巨人獎。  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zh-TW" altLang="en-ZW" sz="1200" dirty="0"/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zh-TW" altLang="en-ZW" sz="1200" dirty="0"/>
          </a:p>
        </p:txBody>
      </p:sp>
      <p:sp>
        <p:nvSpPr>
          <p:cNvPr id="30727" name="Rectangle 2"/>
          <p:cNvSpPr>
            <a:spLocks noChangeArrowheads="1"/>
          </p:cNvSpPr>
          <p:nvPr/>
        </p:nvSpPr>
        <p:spPr bwMode="auto">
          <a:xfrm>
            <a:off x="2209800" y="1143000"/>
            <a:ext cx="685800" cy="1541961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rgbClr val="FFFFE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zh-TW" altLang="en-ZW" sz="1200" dirty="0">
                <a:latin typeface="Times New Roman" pitchFamily="18" charset="0"/>
              </a:rPr>
              <a:t>目標-</a:t>
            </a:r>
            <a:r>
              <a:rPr lang="en-ZW" altLang="zh-TW" sz="1200" dirty="0">
                <a:latin typeface="Times New Roman" pitchFamily="18" charset="0"/>
              </a:rPr>
              <a:t>SMD-ALL-IN-ONE </a:t>
            </a:r>
            <a:r>
              <a:rPr lang="zh-TW" altLang="en-ZW" sz="1200" dirty="0">
                <a:latin typeface="Times New Roman" pitchFamily="18" charset="0"/>
              </a:rPr>
              <a:t>供應者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zh-TW" altLang="en-US" sz="1200" b="1" dirty="0">
                <a:solidFill>
                  <a:srgbClr val="990000"/>
                </a:solidFill>
                <a:latin typeface="Times New Roman" pitchFamily="18" charset="0"/>
              </a:rPr>
              <a:t>泰普獨資</a:t>
            </a:r>
            <a:r>
              <a:rPr lang="zh-TW" altLang="en-US" sz="1200" b="1" dirty="0">
                <a:solidFill>
                  <a:srgbClr val="990000"/>
                </a:solidFill>
              </a:rPr>
              <a:t>廠設立</a:t>
            </a:r>
          </a:p>
        </p:txBody>
      </p:sp>
      <p:sp>
        <p:nvSpPr>
          <p:cNvPr id="30728" name="Rectangle 3"/>
          <p:cNvSpPr>
            <a:spLocks noChangeArrowheads="1"/>
          </p:cNvSpPr>
          <p:nvPr/>
        </p:nvSpPr>
        <p:spPr bwMode="auto">
          <a:xfrm>
            <a:off x="762000" y="1160463"/>
            <a:ext cx="685800" cy="2268537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ct val="10000"/>
              </a:spcBef>
              <a:buClr>
                <a:srgbClr val="FF3300"/>
              </a:buClr>
              <a:buFontTx/>
              <a:buChar char="•"/>
            </a:pPr>
            <a:r>
              <a:rPr lang="zh-TW" altLang="en-US" sz="1200" dirty="0" smtClean="0"/>
              <a:t>從</a:t>
            </a:r>
            <a:r>
              <a:rPr lang="zh-TW" altLang="en-US" sz="1200" dirty="0"/>
              <a:t>代理到生產行銷雷射修阻機-購併</a:t>
            </a:r>
            <a:r>
              <a:rPr lang="zh-TW" altLang="en-US" sz="1200" dirty="0" smtClean="0"/>
              <a:t>美國</a:t>
            </a:r>
            <a:r>
              <a:rPr lang="en-US" altLang="zh-TW" sz="1200" dirty="0" smtClean="0">
                <a:latin typeface="Arial" charset="0"/>
              </a:rPr>
              <a:t>  RIGELTECHNOLOGY</a:t>
            </a:r>
            <a:endParaRPr lang="en-US" altLang="zh-TW" sz="1200" dirty="0">
              <a:latin typeface="Arial" charset="0"/>
            </a:endParaRPr>
          </a:p>
          <a:p>
            <a:pPr>
              <a:lnSpc>
                <a:spcPct val="70000"/>
              </a:lnSpc>
              <a:spcBef>
                <a:spcPct val="10000"/>
              </a:spcBef>
              <a:buClr>
                <a:srgbClr val="FF3300"/>
              </a:buClr>
              <a:buFontTx/>
              <a:buChar char="•"/>
            </a:pPr>
            <a:r>
              <a:rPr lang="zh-TW" altLang="en-US" sz="1200" b="1" dirty="0">
                <a:solidFill>
                  <a:srgbClr val="990000"/>
                </a:solidFill>
                <a:latin typeface="Arial" charset="0"/>
              </a:rPr>
              <a:t>設立雷</a:t>
            </a:r>
            <a:r>
              <a:rPr lang="zh-TW" altLang="en-US" sz="1200" b="1" dirty="0" smtClean="0">
                <a:solidFill>
                  <a:srgbClr val="990000"/>
                </a:solidFill>
                <a:latin typeface="Arial" charset="0"/>
              </a:rPr>
              <a:t>科東管廠、 、昆山廠與廈門</a:t>
            </a:r>
            <a:r>
              <a:rPr lang="zh-TW" altLang="en-US" sz="1200" b="1" dirty="0">
                <a:solidFill>
                  <a:srgbClr val="990000"/>
                </a:solidFill>
                <a:latin typeface="Arial" charset="0"/>
              </a:rPr>
              <a:t>廠</a:t>
            </a:r>
          </a:p>
          <a:p>
            <a:pPr>
              <a:lnSpc>
                <a:spcPct val="70000"/>
              </a:lnSpc>
              <a:spcBef>
                <a:spcPct val="40000"/>
              </a:spcBef>
              <a:buClr>
                <a:srgbClr val="FF3300"/>
              </a:buClr>
            </a:pPr>
            <a:endParaRPr lang="en-US" altLang="zh-TW" sz="1200" b="1" dirty="0">
              <a:solidFill>
                <a:srgbClr val="990000"/>
              </a:solidFill>
              <a:latin typeface="Arial" charset="0"/>
            </a:endParaRPr>
          </a:p>
        </p:txBody>
      </p:sp>
      <p:sp>
        <p:nvSpPr>
          <p:cNvPr id="30729" name="Line 6"/>
          <p:cNvSpPr>
            <a:spLocks noChangeShapeType="1"/>
          </p:cNvSpPr>
          <p:nvPr/>
        </p:nvSpPr>
        <p:spPr bwMode="auto">
          <a:xfrm flipV="1">
            <a:off x="150813" y="5867400"/>
            <a:ext cx="899318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0730" name="Text Box 9"/>
          <p:cNvSpPr txBox="1">
            <a:spLocks noChangeArrowheads="1"/>
          </p:cNvSpPr>
          <p:nvPr/>
        </p:nvSpPr>
        <p:spPr bwMode="auto">
          <a:xfrm>
            <a:off x="152400" y="4038600"/>
            <a:ext cx="498475" cy="2571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31" name="Rectangle 12" descr="Dark vertical"/>
          <p:cNvSpPr>
            <a:spLocks noChangeArrowheads="1"/>
          </p:cNvSpPr>
          <p:nvPr/>
        </p:nvSpPr>
        <p:spPr bwMode="auto">
          <a:xfrm>
            <a:off x="139700" y="5875338"/>
            <a:ext cx="635000" cy="315912"/>
          </a:xfrm>
          <a:prstGeom prst="rect">
            <a:avLst/>
          </a:prstGeom>
          <a:pattFill prst="dkVert">
            <a:fgClr>
              <a:srgbClr val="A0C6A0"/>
            </a:fgClr>
            <a:bgClr>
              <a:srgbClr val="FFFFFF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lnSpc>
                <a:spcPct val="85000"/>
              </a:lnSpc>
            </a:pPr>
            <a:endParaRPr lang="fr-FR" altLang="zh-TW" sz="900"/>
          </a:p>
        </p:txBody>
      </p:sp>
      <p:sp>
        <p:nvSpPr>
          <p:cNvPr id="30732" name="Text Box 13"/>
          <p:cNvSpPr txBox="1">
            <a:spLocks noChangeArrowheads="1"/>
          </p:cNvSpPr>
          <p:nvPr/>
        </p:nvSpPr>
        <p:spPr bwMode="auto">
          <a:xfrm>
            <a:off x="76200" y="5884863"/>
            <a:ext cx="4445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zh-TW" altLang="fr-FR" sz="1000" b="1"/>
              <a:t>1988年~</a:t>
            </a:r>
            <a:br>
              <a:rPr lang="zh-TW" altLang="fr-FR" sz="1000" b="1"/>
            </a:br>
            <a:r>
              <a:rPr lang="zh-TW" altLang="fr-FR" sz="1000" b="1"/>
              <a:t>200</a:t>
            </a:r>
            <a:r>
              <a:rPr lang="en-US" altLang="zh-TW" sz="1000" b="1"/>
              <a:t>3</a:t>
            </a:r>
            <a:r>
              <a:rPr lang="zh-TW" altLang="fr-FR" sz="1000" b="1"/>
              <a:t>年</a:t>
            </a:r>
          </a:p>
        </p:txBody>
      </p:sp>
      <p:sp>
        <p:nvSpPr>
          <p:cNvPr id="30733" name="Line 14"/>
          <p:cNvSpPr>
            <a:spLocks noChangeShapeType="1"/>
          </p:cNvSpPr>
          <p:nvPr/>
        </p:nvSpPr>
        <p:spPr bwMode="auto">
          <a:xfrm flipH="1">
            <a:off x="573088" y="4495800"/>
            <a:ext cx="36512" cy="1358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34" name="Line 16"/>
          <p:cNvSpPr>
            <a:spLocks noChangeShapeType="1"/>
          </p:cNvSpPr>
          <p:nvPr/>
        </p:nvSpPr>
        <p:spPr bwMode="auto">
          <a:xfrm flipH="1">
            <a:off x="304800" y="3810000"/>
            <a:ext cx="0" cy="1371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35" name="Line 24"/>
          <p:cNvSpPr>
            <a:spLocks noChangeShapeType="1"/>
          </p:cNvSpPr>
          <p:nvPr/>
        </p:nvSpPr>
        <p:spPr bwMode="auto">
          <a:xfrm flipH="1">
            <a:off x="762000" y="3429000"/>
            <a:ext cx="7939" cy="762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36" name="Line 25"/>
          <p:cNvSpPr>
            <a:spLocks noChangeShapeType="1"/>
          </p:cNvSpPr>
          <p:nvPr/>
        </p:nvSpPr>
        <p:spPr bwMode="auto">
          <a:xfrm>
            <a:off x="1143000" y="3810000"/>
            <a:ext cx="25400" cy="2057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37" name="Text Box 28"/>
          <p:cNvSpPr txBox="1">
            <a:spLocks noChangeArrowheads="1"/>
          </p:cNvSpPr>
          <p:nvPr/>
        </p:nvSpPr>
        <p:spPr bwMode="auto">
          <a:xfrm>
            <a:off x="762000" y="3505200"/>
            <a:ext cx="498475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TW" altLang="en-US" sz="1200" dirty="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39" name="Rectangle 30"/>
          <p:cNvSpPr>
            <a:spLocks noChangeArrowheads="1"/>
          </p:cNvSpPr>
          <p:nvPr/>
        </p:nvSpPr>
        <p:spPr bwMode="auto">
          <a:xfrm>
            <a:off x="566738" y="5867400"/>
            <a:ext cx="652462" cy="32385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2004年</a:t>
            </a:r>
          </a:p>
        </p:txBody>
      </p:sp>
      <p:sp>
        <p:nvSpPr>
          <p:cNvPr id="3690527" name="Text Box 31"/>
          <p:cNvSpPr txBox="1">
            <a:spLocks noChangeArrowheads="1"/>
          </p:cNvSpPr>
          <p:nvPr/>
        </p:nvSpPr>
        <p:spPr bwMode="auto">
          <a:xfrm>
            <a:off x="1219200" y="3962400"/>
            <a:ext cx="685800" cy="55399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1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000" dirty="0">
                <a:solidFill>
                  <a:schemeClr val="folHlink"/>
                </a:solidFill>
              </a:rPr>
              <a:t>通過營運企業總部審核</a:t>
            </a:r>
            <a:endParaRPr kumimoji="1" lang="zh-TW" altLang="en-US" sz="1000" b="1" u="sng" dirty="0">
              <a:solidFill>
                <a:schemeClr val="folHlink"/>
              </a:solidFill>
            </a:endParaRPr>
          </a:p>
        </p:txBody>
      </p:sp>
      <p:sp>
        <p:nvSpPr>
          <p:cNvPr id="30741" name="Line 32"/>
          <p:cNvSpPr>
            <a:spLocks noChangeShapeType="1"/>
          </p:cNvSpPr>
          <p:nvPr/>
        </p:nvSpPr>
        <p:spPr bwMode="auto">
          <a:xfrm>
            <a:off x="2057400" y="3352800"/>
            <a:ext cx="0" cy="2514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42" name="Text Box 33"/>
          <p:cNvSpPr txBox="1">
            <a:spLocks noChangeArrowheads="1"/>
          </p:cNvSpPr>
          <p:nvPr/>
        </p:nvSpPr>
        <p:spPr bwMode="auto">
          <a:xfrm>
            <a:off x="1295400" y="3352800"/>
            <a:ext cx="498475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43" name="Rectangle 34"/>
          <p:cNvSpPr>
            <a:spLocks noChangeArrowheads="1"/>
          </p:cNvSpPr>
          <p:nvPr/>
        </p:nvSpPr>
        <p:spPr bwMode="auto">
          <a:xfrm>
            <a:off x="1524000" y="1143000"/>
            <a:ext cx="609600" cy="1482714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100000">
                <a:srgbClr val="FFF3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zh-TW" altLang="en-ZW" sz="1300" dirty="0"/>
              <a:t>營運企業總部</a:t>
            </a:r>
            <a:r>
              <a:rPr lang="zh-TW" altLang="en-ZW" sz="1300" dirty="0" smtClean="0"/>
              <a:t>成立</a:t>
            </a:r>
            <a:endParaRPr lang="en-US" altLang="zh-TW" sz="1300" dirty="0" smtClean="0"/>
          </a:p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TW" sz="1300" dirty="0"/>
          </a:p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 sz="1300" dirty="0"/>
          </a:p>
        </p:txBody>
      </p:sp>
      <p:sp>
        <p:nvSpPr>
          <p:cNvPr id="3690531" name="Text Box 35"/>
          <p:cNvSpPr txBox="1">
            <a:spLocks noChangeArrowheads="1"/>
          </p:cNvSpPr>
          <p:nvPr/>
        </p:nvSpPr>
        <p:spPr bwMode="auto">
          <a:xfrm>
            <a:off x="2133600" y="3886200"/>
            <a:ext cx="609600" cy="109260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eaLnBrk="1" hangingPunct="1">
              <a:defRPr/>
            </a:pPr>
            <a:r>
              <a:rPr kumimoji="1" lang="zh-TW" altLang="en-US" sz="1300" dirty="0">
                <a:solidFill>
                  <a:schemeClr val="folHlink"/>
                </a:solidFill>
              </a:rPr>
              <a:t>成為遠東地區唯一雷射機製造商</a:t>
            </a:r>
            <a:endParaRPr kumimoji="1" lang="zh-TW" altLang="en-US" sz="1300" b="1" u="sng" dirty="0">
              <a:solidFill>
                <a:schemeClr val="folHlink"/>
              </a:solidFill>
            </a:endParaRPr>
          </a:p>
        </p:txBody>
      </p:sp>
      <p:sp>
        <p:nvSpPr>
          <p:cNvPr id="30745" name="Rectangle 36"/>
          <p:cNvSpPr>
            <a:spLocks noChangeArrowheads="1"/>
          </p:cNvSpPr>
          <p:nvPr/>
        </p:nvSpPr>
        <p:spPr bwMode="auto">
          <a:xfrm>
            <a:off x="1295400" y="5867400"/>
            <a:ext cx="762000" cy="328613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2005年</a:t>
            </a:r>
          </a:p>
        </p:txBody>
      </p:sp>
      <p:sp>
        <p:nvSpPr>
          <p:cNvPr id="30746" name="Line 37"/>
          <p:cNvSpPr>
            <a:spLocks noChangeShapeType="1"/>
          </p:cNvSpPr>
          <p:nvPr/>
        </p:nvSpPr>
        <p:spPr bwMode="auto">
          <a:xfrm>
            <a:off x="2819400" y="3048000"/>
            <a:ext cx="0" cy="2819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48" name="Line 39"/>
          <p:cNvSpPr>
            <a:spLocks noChangeShapeType="1"/>
          </p:cNvSpPr>
          <p:nvPr/>
        </p:nvSpPr>
        <p:spPr bwMode="auto">
          <a:xfrm flipH="1">
            <a:off x="1905000" y="2667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690536" name="Text Box 40"/>
          <p:cNvSpPr txBox="1">
            <a:spLocks noChangeArrowheads="1"/>
          </p:cNvSpPr>
          <p:nvPr/>
        </p:nvSpPr>
        <p:spPr bwMode="auto">
          <a:xfrm>
            <a:off x="3657600" y="3276600"/>
            <a:ext cx="703263" cy="63976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>
                <a:solidFill>
                  <a:schemeClr val="folHlink"/>
                </a:solidFill>
              </a:rPr>
              <a:t>研發雷射新機種</a:t>
            </a:r>
            <a:r>
              <a:rPr kumimoji="1" lang="en-US" altLang="zh-TW" sz="1200">
                <a:solidFill>
                  <a:schemeClr val="folHlink"/>
                </a:solidFill>
              </a:rPr>
              <a:t>(0201)  </a:t>
            </a:r>
          </a:p>
        </p:txBody>
      </p:sp>
      <p:sp>
        <p:nvSpPr>
          <p:cNvPr id="30750" name="Text Box 41"/>
          <p:cNvSpPr txBox="1">
            <a:spLocks noChangeArrowheads="1"/>
          </p:cNvSpPr>
          <p:nvPr/>
        </p:nvSpPr>
        <p:spPr bwMode="auto">
          <a:xfrm>
            <a:off x="2895601" y="3810000"/>
            <a:ext cx="685800" cy="1384995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50000">
                <a:srgbClr val="FFDDA9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 lIns="18000">
            <a:spAutoFit/>
          </a:bodyPr>
          <a:lstStyle/>
          <a:p>
            <a:pPr eaLnBrk="1" hangingPunct="1"/>
            <a:r>
              <a:rPr kumimoji="1" lang="zh-TW" altLang="en-US" sz="1200" dirty="0">
                <a:solidFill>
                  <a:schemeClr val="folHlink"/>
                </a:solidFill>
              </a:rPr>
              <a:t>投資擴展大陸</a:t>
            </a:r>
            <a:r>
              <a:rPr kumimoji="1" lang="en-US" altLang="zh-TW" sz="1200" dirty="0">
                <a:solidFill>
                  <a:schemeClr val="folHlink"/>
                </a:solidFill>
              </a:rPr>
              <a:t>SMD</a:t>
            </a:r>
            <a:r>
              <a:rPr kumimoji="1" lang="zh-TW" altLang="en-US" sz="1200" dirty="0">
                <a:solidFill>
                  <a:schemeClr val="folHlink"/>
                </a:solidFill>
              </a:rPr>
              <a:t>市場-投資泰普獨資及測包廠</a:t>
            </a:r>
          </a:p>
        </p:txBody>
      </p:sp>
      <p:sp>
        <p:nvSpPr>
          <p:cNvPr id="30751" name="Line 42"/>
          <p:cNvSpPr>
            <a:spLocks noChangeShapeType="1"/>
          </p:cNvSpPr>
          <p:nvPr/>
        </p:nvSpPr>
        <p:spPr bwMode="auto">
          <a:xfrm flipH="1">
            <a:off x="3581400" y="2743200"/>
            <a:ext cx="6350" cy="3105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52" name="Text Box 43"/>
          <p:cNvSpPr txBox="1">
            <a:spLocks noChangeArrowheads="1"/>
          </p:cNvSpPr>
          <p:nvPr/>
        </p:nvSpPr>
        <p:spPr bwMode="auto">
          <a:xfrm>
            <a:off x="2819400" y="2590800"/>
            <a:ext cx="647700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54" name="Freeform 48"/>
          <p:cNvSpPr>
            <a:spLocks/>
          </p:cNvSpPr>
          <p:nvPr/>
        </p:nvSpPr>
        <p:spPr bwMode="auto">
          <a:xfrm rot="20085080">
            <a:off x="1022187" y="3571767"/>
            <a:ext cx="1187358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55" name="Freeform 49"/>
          <p:cNvSpPr>
            <a:spLocks/>
          </p:cNvSpPr>
          <p:nvPr/>
        </p:nvSpPr>
        <p:spPr bwMode="auto">
          <a:xfrm rot="20996208">
            <a:off x="2006239" y="2986970"/>
            <a:ext cx="805625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56" name="Freeform 50"/>
          <p:cNvSpPr>
            <a:spLocks/>
          </p:cNvSpPr>
          <p:nvPr/>
        </p:nvSpPr>
        <p:spPr bwMode="auto">
          <a:xfrm rot="898941">
            <a:off x="2742643" y="2730098"/>
            <a:ext cx="822301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57" name="Rectangle 51"/>
          <p:cNvSpPr>
            <a:spLocks noChangeArrowheads="1"/>
          </p:cNvSpPr>
          <p:nvPr/>
        </p:nvSpPr>
        <p:spPr bwMode="auto">
          <a:xfrm>
            <a:off x="2057400" y="5867400"/>
            <a:ext cx="727075" cy="32385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/>
              <a:t>2006年</a:t>
            </a:r>
          </a:p>
        </p:txBody>
      </p:sp>
      <p:sp>
        <p:nvSpPr>
          <p:cNvPr id="30758" name="Freeform 52"/>
          <p:cNvSpPr>
            <a:spLocks/>
          </p:cNvSpPr>
          <p:nvPr/>
        </p:nvSpPr>
        <p:spPr bwMode="auto">
          <a:xfrm rot="1876813">
            <a:off x="3498512" y="2808064"/>
            <a:ext cx="939741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59" name="Rectangle 53"/>
          <p:cNvSpPr>
            <a:spLocks noChangeArrowheads="1"/>
          </p:cNvSpPr>
          <p:nvPr/>
        </p:nvSpPr>
        <p:spPr bwMode="auto">
          <a:xfrm>
            <a:off x="2895600" y="3048000"/>
            <a:ext cx="657225" cy="714375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50000">
                <a:srgbClr val="F3F3FF"/>
              </a:gs>
              <a:gs pos="100000">
                <a:srgbClr val="CCC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ZW" sz="1200"/>
              <a:t>雷射修阻機銷售屢創佳績</a:t>
            </a:r>
            <a:endParaRPr lang="en-US" altLang="zh-TW" sz="1200"/>
          </a:p>
        </p:txBody>
      </p:sp>
      <p:sp>
        <p:nvSpPr>
          <p:cNvPr id="30761" name="Text Box 55"/>
          <p:cNvSpPr txBox="1">
            <a:spLocks noChangeArrowheads="1"/>
          </p:cNvSpPr>
          <p:nvPr/>
        </p:nvSpPr>
        <p:spPr bwMode="auto">
          <a:xfrm>
            <a:off x="1219200" y="4648200"/>
            <a:ext cx="762000" cy="707886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50000">
                <a:srgbClr val="FFDDA9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 lIns="18000">
            <a:spAutoFit/>
          </a:bodyPr>
          <a:lstStyle/>
          <a:p>
            <a:pPr algn="ctr" eaLnBrk="1" hangingPunct="1"/>
            <a:r>
              <a:rPr kumimoji="1" lang="zh-TW" altLang="en-US" sz="1000" dirty="0">
                <a:solidFill>
                  <a:schemeClr val="folHlink"/>
                </a:solidFill>
              </a:rPr>
              <a:t>轉移雷射修阻機台技術至新加坡公司</a:t>
            </a:r>
            <a:endParaRPr kumimoji="1" lang="en-US" altLang="zh-TW" sz="1000" b="1" u="sng" dirty="0">
              <a:solidFill>
                <a:schemeClr val="folHlink"/>
              </a:solidFill>
            </a:endParaRPr>
          </a:p>
        </p:txBody>
      </p:sp>
      <p:sp>
        <p:nvSpPr>
          <p:cNvPr id="30763" name="Rectangle 57"/>
          <p:cNvSpPr>
            <a:spLocks noChangeArrowheads="1"/>
          </p:cNvSpPr>
          <p:nvPr/>
        </p:nvSpPr>
        <p:spPr bwMode="auto">
          <a:xfrm>
            <a:off x="2819400" y="5867400"/>
            <a:ext cx="685799" cy="32385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/>
              <a:t>200</a:t>
            </a:r>
            <a:r>
              <a:rPr lang="fr-FR" altLang="zh-TW" sz="1200" b="1"/>
              <a:t>7</a:t>
            </a:r>
            <a:r>
              <a:rPr lang="zh-TW" altLang="fr-FR" sz="1200" b="1"/>
              <a:t>年</a:t>
            </a:r>
          </a:p>
        </p:txBody>
      </p:sp>
      <p:sp>
        <p:nvSpPr>
          <p:cNvPr id="30764" name="Line 58"/>
          <p:cNvSpPr>
            <a:spLocks noChangeShapeType="1"/>
          </p:cNvSpPr>
          <p:nvPr/>
        </p:nvSpPr>
        <p:spPr bwMode="auto">
          <a:xfrm flipH="1">
            <a:off x="4419600" y="3124200"/>
            <a:ext cx="0" cy="2743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65" name="Freeform 59"/>
          <p:cNvSpPr>
            <a:spLocks/>
          </p:cNvSpPr>
          <p:nvPr/>
        </p:nvSpPr>
        <p:spPr bwMode="auto">
          <a:xfrm rot="1752309">
            <a:off x="4445451" y="2959691"/>
            <a:ext cx="710298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66" name="Rectangle 60"/>
          <p:cNvSpPr>
            <a:spLocks noChangeArrowheads="1"/>
          </p:cNvSpPr>
          <p:nvPr/>
        </p:nvSpPr>
        <p:spPr bwMode="auto">
          <a:xfrm>
            <a:off x="4495800" y="3200400"/>
            <a:ext cx="609600" cy="52399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ZW" sz="1100" dirty="0"/>
              <a:t>強化測包代工服務</a:t>
            </a:r>
            <a:endParaRPr lang="zh-TW" altLang="en-US" sz="1100" dirty="0"/>
          </a:p>
        </p:txBody>
      </p:sp>
      <p:sp>
        <p:nvSpPr>
          <p:cNvPr id="30767" name="Rectangle 61"/>
          <p:cNvSpPr>
            <a:spLocks noChangeArrowheads="1"/>
          </p:cNvSpPr>
          <p:nvPr/>
        </p:nvSpPr>
        <p:spPr bwMode="auto">
          <a:xfrm>
            <a:off x="5257800" y="4648200"/>
            <a:ext cx="633412" cy="37782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ZW" sz="1100" dirty="0"/>
              <a:t>擴展日系市場</a:t>
            </a:r>
            <a:endParaRPr lang="zh-TW" altLang="en-US" sz="1100" dirty="0"/>
          </a:p>
        </p:txBody>
      </p:sp>
      <p:sp>
        <p:nvSpPr>
          <p:cNvPr id="30768" name="Rectangle 62"/>
          <p:cNvSpPr>
            <a:spLocks noChangeArrowheads="1"/>
          </p:cNvSpPr>
          <p:nvPr/>
        </p:nvSpPr>
        <p:spPr bwMode="auto">
          <a:xfrm>
            <a:off x="3657600" y="4038600"/>
            <a:ext cx="703263" cy="403225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ZW" sz="1200" dirty="0"/>
              <a:t>測包代工服務</a:t>
            </a:r>
            <a:endParaRPr lang="zh-TW" altLang="en-US" sz="1200" dirty="0"/>
          </a:p>
        </p:txBody>
      </p:sp>
      <p:sp>
        <p:nvSpPr>
          <p:cNvPr id="30769" name="Text Box 63"/>
          <p:cNvSpPr txBox="1">
            <a:spLocks noChangeArrowheads="1"/>
          </p:cNvSpPr>
          <p:nvPr/>
        </p:nvSpPr>
        <p:spPr bwMode="auto">
          <a:xfrm>
            <a:off x="5257800" y="3810000"/>
            <a:ext cx="609600" cy="769441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50000">
                <a:srgbClr val="FFDDA9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 lIns="18000">
            <a:spAutoFit/>
          </a:bodyPr>
          <a:lstStyle/>
          <a:p>
            <a:pPr algn="ctr" eaLnBrk="1" hangingPunct="1"/>
            <a:r>
              <a:rPr kumimoji="1" lang="zh-TW" altLang="en-US" sz="1100" dirty="0">
                <a:solidFill>
                  <a:schemeClr val="folHlink"/>
                </a:solidFill>
              </a:rPr>
              <a:t>擴大雷射機與測包機應用</a:t>
            </a:r>
            <a:endParaRPr kumimoji="1" lang="zh-TW" altLang="en-US" sz="1100" b="1" u="sng" dirty="0">
              <a:solidFill>
                <a:schemeClr val="folHlink"/>
              </a:solidFill>
            </a:endParaRPr>
          </a:p>
        </p:txBody>
      </p:sp>
      <p:sp>
        <p:nvSpPr>
          <p:cNvPr id="3690560" name="Text Box 64"/>
          <p:cNvSpPr txBox="1">
            <a:spLocks noChangeArrowheads="1"/>
          </p:cNvSpPr>
          <p:nvPr/>
        </p:nvSpPr>
        <p:spPr bwMode="auto">
          <a:xfrm>
            <a:off x="2971800" y="1143000"/>
            <a:ext cx="533400" cy="138499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accent2">
                  <a:gamma/>
                  <a:tint val="3372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 dirty="0">
                <a:solidFill>
                  <a:schemeClr val="folHlink"/>
                </a:solidFill>
              </a:rPr>
              <a:t>開發代工新業務及拓展國際市場</a:t>
            </a:r>
            <a:endParaRPr kumimoji="1" lang="zh-TW" altLang="en-US" sz="1200" b="1" u="sng" dirty="0">
              <a:solidFill>
                <a:schemeClr val="folHlink"/>
              </a:solidFill>
            </a:endParaRPr>
          </a:p>
        </p:txBody>
      </p:sp>
      <p:sp>
        <p:nvSpPr>
          <p:cNvPr id="30771" name="Rectangle 65"/>
          <p:cNvSpPr>
            <a:spLocks noChangeArrowheads="1"/>
          </p:cNvSpPr>
          <p:nvPr/>
        </p:nvSpPr>
        <p:spPr bwMode="auto">
          <a:xfrm>
            <a:off x="3657600" y="5867400"/>
            <a:ext cx="685800" cy="3048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200</a:t>
            </a:r>
            <a:r>
              <a:rPr lang="fr-FR" altLang="zh-TW" sz="1200" b="1" dirty="0"/>
              <a:t>8</a:t>
            </a:r>
            <a:r>
              <a:rPr lang="zh-TW" altLang="fr-FR" sz="1200" b="1" dirty="0"/>
              <a:t>年</a:t>
            </a:r>
          </a:p>
        </p:txBody>
      </p:sp>
      <p:sp>
        <p:nvSpPr>
          <p:cNvPr id="30772" name="Line 66"/>
          <p:cNvSpPr>
            <a:spLocks noChangeShapeType="1"/>
          </p:cNvSpPr>
          <p:nvPr/>
        </p:nvSpPr>
        <p:spPr bwMode="auto">
          <a:xfrm>
            <a:off x="5181600" y="3124200"/>
            <a:ext cx="1" cy="2743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73" name="Text Box 67"/>
          <p:cNvSpPr txBox="1">
            <a:spLocks noChangeArrowheads="1"/>
          </p:cNvSpPr>
          <p:nvPr/>
        </p:nvSpPr>
        <p:spPr bwMode="auto">
          <a:xfrm>
            <a:off x="4495800" y="3810000"/>
            <a:ext cx="633412" cy="949325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8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kumimoji="1" lang="zh-TW" altLang="en-US" sz="1100" dirty="0">
                <a:solidFill>
                  <a:schemeClr val="folHlink"/>
                </a:solidFill>
              </a:rPr>
              <a:t>正式進入半導體主動元件包裝材料市場</a:t>
            </a:r>
            <a:endParaRPr kumimoji="1" lang="en-US" altLang="zh-TW" sz="1100" dirty="0">
              <a:solidFill>
                <a:schemeClr val="folHlink"/>
              </a:solidFill>
            </a:endParaRPr>
          </a:p>
        </p:txBody>
      </p:sp>
      <p:sp>
        <p:nvSpPr>
          <p:cNvPr id="30775" name="Text Box 69"/>
          <p:cNvSpPr txBox="1">
            <a:spLocks noChangeArrowheads="1"/>
          </p:cNvSpPr>
          <p:nvPr/>
        </p:nvSpPr>
        <p:spPr bwMode="auto">
          <a:xfrm>
            <a:off x="3581400" y="1143000"/>
            <a:ext cx="762000" cy="1384995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DDEEFF"/>
              </a:gs>
              <a:gs pos="100000">
                <a:srgbClr val="99C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 lIns="18000">
            <a:spAutoFit/>
          </a:bodyPr>
          <a:lstStyle/>
          <a:p>
            <a:pPr algn="ctr" eaLnBrk="1" hangingPunct="1"/>
            <a:r>
              <a:rPr kumimoji="1" lang="zh-TW" altLang="en-US" sz="1200" dirty="0">
                <a:solidFill>
                  <a:schemeClr val="folHlink"/>
                </a:solidFill>
              </a:rPr>
              <a:t>擴展市場精進鐳射研發</a:t>
            </a:r>
            <a:r>
              <a:rPr kumimoji="1" lang="zh-TW" altLang="en-US" sz="1200" dirty="0" smtClean="0">
                <a:solidFill>
                  <a:schemeClr val="folHlink"/>
                </a:solidFill>
              </a:rPr>
              <a:t>技術</a:t>
            </a:r>
            <a:endParaRPr kumimoji="1" lang="en-US" altLang="zh-TW" sz="1200" dirty="0" smtClean="0">
              <a:solidFill>
                <a:schemeClr val="folHlink"/>
              </a:solidFill>
            </a:endParaRPr>
          </a:p>
          <a:p>
            <a:pPr algn="ctr" eaLnBrk="1" hangingPunct="1"/>
            <a:endParaRPr kumimoji="1" lang="en-US" altLang="zh-TW" sz="1200" dirty="0">
              <a:solidFill>
                <a:schemeClr val="folHlink"/>
              </a:solidFill>
            </a:endParaRPr>
          </a:p>
          <a:p>
            <a:pPr algn="ctr" eaLnBrk="1" hangingPunct="1"/>
            <a:r>
              <a:rPr kumimoji="1" lang="en-US" altLang="zh-TW" sz="1200" b="1" dirty="0" smtClean="0">
                <a:solidFill>
                  <a:srgbClr val="0000FF"/>
                </a:solidFill>
              </a:rPr>
              <a:t>2008</a:t>
            </a:r>
            <a:r>
              <a:rPr kumimoji="1" lang="zh-TW" altLang="en-US" sz="1200" b="1" dirty="0" smtClean="0">
                <a:solidFill>
                  <a:srgbClr val="0000FF"/>
                </a:solidFill>
              </a:rPr>
              <a:t>年獲頒國家磐石獎</a:t>
            </a:r>
            <a:endParaRPr kumimoji="1"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3690566" name="Text Box 70"/>
          <p:cNvSpPr txBox="1">
            <a:spLocks noChangeArrowheads="1"/>
          </p:cNvSpPr>
          <p:nvPr/>
        </p:nvSpPr>
        <p:spPr bwMode="auto">
          <a:xfrm>
            <a:off x="4419600" y="1143000"/>
            <a:ext cx="704850" cy="138499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accent2">
                  <a:gamma/>
                  <a:tint val="3372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 b="1" dirty="0">
                <a:solidFill>
                  <a:srgbClr val="C00000"/>
                </a:solidFill>
              </a:rPr>
              <a:t>成立</a:t>
            </a:r>
            <a:r>
              <a:rPr kumimoji="1" lang="en-US" altLang="zh-TW" sz="1200" b="1" dirty="0">
                <a:solidFill>
                  <a:srgbClr val="C00000"/>
                </a:solidFill>
              </a:rPr>
              <a:t>ECT</a:t>
            </a:r>
            <a:r>
              <a:rPr kumimoji="1" lang="zh-TW" altLang="en-US" sz="1200" b="1" dirty="0">
                <a:solidFill>
                  <a:srgbClr val="C00000"/>
                </a:solidFill>
              </a:rPr>
              <a:t>包裝材料</a:t>
            </a:r>
            <a:r>
              <a:rPr kumimoji="1" lang="zh-TW" altLang="en-US" sz="1200" b="1" dirty="0" smtClean="0">
                <a:solidFill>
                  <a:srgbClr val="C00000"/>
                </a:solidFill>
              </a:rPr>
              <a:t>部門</a:t>
            </a:r>
            <a:endParaRPr kumimoji="1" lang="en-US" altLang="zh-TW" sz="1200" b="1" dirty="0" smtClean="0">
              <a:solidFill>
                <a:srgbClr val="C00000"/>
              </a:solidFill>
            </a:endParaRPr>
          </a:p>
          <a:p>
            <a:pPr algn="ctr" eaLnBrk="1" hangingPunct="1">
              <a:defRPr/>
            </a:pPr>
            <a:endParaRPr kumimoji="1" lang="en-US" altLang="zh-TW" sz="1200" dirty="0" smtClean="0">
              <a:solidFill>
                <a:schemeClr val="folHlink"/>
              </a:solidFill>
            </a:endParaRPr>
          </a:p>
          <a:p>
            <a:pPr algn="ctr" eaLnBrk="1" hangingPunct="1">
              <a:defRPr/>
            </a:pPr>
            <a:r>
              <a:rPr kumimoji="1" lang="zh-TW" altLang="en-US" sz="1200" dirty="0" smtClean="0">
                <a:solidFill>
                  <a:schemeClr val="folHlink"/>
                </a:solidFill>
              </a:rPr>
              <a:t>成立</a:t>
            </a:r>
            <a:r>
              <a:rPr kumimoji="1" lang="en-US" altLang="zh-TW" sz="1200" dirty="0" smtClean="0">
                <a:solidFill>
                  <a:schemeClr val="folHlink"/>
                </a:solidFill>
              </a:rPr>
              <a:t>LED</a:t>
            </a:r>
            <a:r>
              <a:rPr kumimoji="1" lang="zh-TW" altLang="en-US" sz="1200" dirty="0" smtClean="0">
                <a:solidFill>
                  <a:schemeClr val="folHlink"/>
                </a:solidFill>
              </a:rPr>
              <a:t>照明部門</a:t>
            </a:r>
            <a:endParaRPr kumimoji="1" lang="zh-TW" altLang="en-US" sz="1200" dirty="0">
              <a:solidFill>
                <a:schemeClr val="folHlink"/>
              </a:solidFill>
            </a:endParaRPr>
          </a:p>
        </p:txBody>
      </p:sp>
      <p:sp>
        <p:nvSpPr>
          <p:cNvPr id="30777" name="Freeform 71"/>
          <p:cNvSpPr>
            <a:spLocks/>
          </p:cNvSpPr>
          <p:nvPr/>
        </p:nvSpPr>
        <p:spPr bwMode="auto">
          <a:xfrm rot="19439937">
            <a:off x="4934391" y="2480428"/>
            <a:ext cx="1228052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78" name="Text Box 72"/>
          <p:cNvSpPr txBox="1">
            <a:spLocks noChangeArrowheads="1"/>
          </p:cNvSpPr>
          <p:nvPr/>
        </p:nvSpPr>
        <p:spPr bwMode="auto">
          <a:xfrm>
            <a:off x="5257800" y="2133600"/>
            <a:ext cx="498475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79" name="Line 73"/>
          <p:cNvSpPr>
            <a:spLocks noChangeShapeType="1"/>
          </p:cNvSpPr>
          <p:nvPr/>
        </p:nvSpPr>
        <p:spPr bwMode="auto">
          <a:xfrm>
            <a:off x="5943600" y="2209800"/>
            <a:ext cx="20637" cy="3657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80" name="Rectangle 75"/>
          <p:cNvSpPr>
            <a:spLocks noChangeArrowheads="1"/>
          </p:cNvSpPr>
          <p:nvPr/>
        </p:nvSpPr>
        <p:spPr bwMode="auto">
          <a:xfrm>
            <a:off x="4419600" y="5867400"/>
            <a:ext cx="728662" cy="3048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/>
              <a:t>200</a:t>
            </a:r>
            <a:r>
              <a:rPr lang="fr-FR" altLang="zh-TW" sz="1200" b="1"/>
              <a:t>9</a:t>
            </a:r>
            <a:r>
              <a:rPr lang="zh-TW" altLang="fr-FR" sz="1200" b="1"/>
              <a:t>年</a:t>
            </a:r>
          </a:p>
        </p:txBody>
      </p:sp>
      <p:sp>
        <p:nvSpPr>
          <p:cNvPr id="30781" name="Text Box 77"/>
          <p:cNvSpPr txBox="1">
            <a:spLocks noChangeArrowheads="1"/>
          </p:cNvSpPr>
          <p:nvPr/>
        </p:nvSpPr>
        <p:spPr bwMode="auto">
          <a:xfrm>
            <a:off x="4419600" y="2590800"/>
            <a:ext cx="498475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82" name="Rectangle 78"/>
          <p:cNvSpPr>
            <a:spLocks noChangeArrowheads="1"/>
          </p:cNvSpPr>
          <p:nvPr/>
        </p:nvSpPr>
        <p:spPr bwMode="auto">
          <a:xfrm>
            <a:off x="6019800" y="2514600"/>
            <a:ext cx="609600" cy="667875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擴大</a:t>
            </a:r>
            <a:r>
              <a:rPr lang="en-US" altLang="zh-TW" sz="1100" dirty="0" smtClean="0"/>
              <a:t>SMT</a:t>
            </a:r>
            <a:r>
              <a:rPr lang="zh-TW" altLang="en-US" sz="1100" dirty="0" smtClean="0"/>
              <a:t>設備銷售代理</a:t>
            </a:r>
            <a:endParaRPr lang="zh-TW" altLang="en-US" sz="1100" dirty="0"/>
          </a:p>
        </p:txBody>
      </p:sp>
      <p:sp>
        <p:nvSpPr>
          <p:cNvPr id="30783" name="Rectangle 80"/>
          <p:cNvSpPr>
            <a:spLocks noChangeArrowheads="1"/>
          </p:cNvSpPr>
          <p:nvPr/>
        </p:nvSpPr>
        <p:spPr bwMode="auto">
          <a:xfrm>
            <a:off x="5181600" y="1143000"/>
            <a:ext cx="633413" cy="765175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100000">
                <a:srgbClr val="FFF3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/>
              <a:t>成立新竹分公司</a:t>
            </a:r>
          </a:p>
        </p:txBody>
      </p:sp>
      <p:sp>
        <p:nvSpPr>
          <p:cNvPr id="30784" name="Freeform 81"/>
          <p:cNvSpPr>
            <a:spLocks/>
          </p:cNvSpPr>
          <p:nvPr/>
        </p:nvSpPr>
        <p:spPr bwMode="auto">
          <a:xfrm rot="438247">
            <a:off x="5960138" y="1951182"/>
            <a:ext cx="746130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85" name="Text Box 85"/>
          <p:cNvSpPr txBox="1">
            <a:spLocks noChangeArrowheads="1"/>
          </p:cNvSpPr>
          <p:nvPr/>
        </p:nvSpPr>
        <p:spPr bwMode="gray">
          <a:xfrm>
            <a:off x="5334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>
                <a:solidFill>
                  <a:srgbClr val="FF0000"/>
                </a:solidFill>
              </a:rPr>
              <a:t>16</a:t>
            </a:r>
            <a:r>
              <a:rPr lang="en-US" altLang="zh-TW" b="1" dirty="0" smtClean="0">
                <a:solidFill>
                  <a:srgbClr val="FF0000"/>
                </a:solidFill>
              </a:rPr>
              <a:t>.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86" name="Text Box 86"/>
          <p:cNvSpPr txBox="1">
            <a:spLocks noChangeArrowheads="1"/>
          </p:cNvSpPr>
          <p:nvPr/>
        </p:nvSpPr>
        <p:spPr bwMode="gray">
          <a:xfrm>
            <a:off x="1295400" y="6172200"/>
            <a:ext cx="773112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15.5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87" name="Text Box 87"/>
          <p:cNvSpPr txBox="1">
            <a:spLocks noChangeArrowheads="1"/>
          </p:cNvSpPr>
          <p:nvPr/>
        </p:nvSpPr>
        <p:spPr bwMode="gray">
          <a:xfrm>
            <a:off x="2057400" y="6172200"/>
            <a:ext cx="773112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20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88" name="Text Box 88"/>
          <p:cNvSpPr txBox="1">
            <a:spLocks noChangeArrowheads="1"/>
          </p:cNvSpPr>
          <p:nvPr/>
        </p:nvSpPr>
        <p:spPr bwMode="gray">
          <a:xfrm>
            <a:off x="28194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21.7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89" name="Text Box 89"/>
          <p:cNvSpPr txBox="1">
            <a:spLocks noChangeArrowheads="1"/>
          </p:cNvSpPr>
          <p:nvPr/>
        </p:nvSpPr>
        <p:spPr bwMode="gray">
          <a:xfrm>
            <a:off x="36576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15.7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90" name="Text Box 90"/>
          <p:cNvSpPr txBox="1">
            <a:spLocks noChangeArrowheads="1"/>
          </p:cNvSpPr>
          <p:nvPr/>
        </p:nvSpPr>
        <p:spPr bwMode="gray">
          <a:xfrm>
            <a:off x="44196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13.5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91" name="Line 73"/>
          <p:cNvSpPr>
            <a:spLocks noChangeShapeType="1"/>
          </p:cNvSpPr>
          <p:nvPr/>
        </p:nvSpPr>
        <p:spPr bwMode="auto">
          <a:xfrm flipH="1">
            <a:off x="6629400" y="2057400"/>
            <a:ext cx="0" cy="3810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92" name="Text Box 67"/>
          <p:cNvSpPr txBox="1">
            <a:spLocks noChangeArrowheads="1"/>
          </p:cNvSpPr>
          <p:nvPr/>
        </p:nvSpPr>
        <p:spPr bwMode="auto">
          <a:xfrm>
            <a:off x="5257800" y="3048000"/>
            <a:ext cx="609600" cy="667875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8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kumimoji="1" lang="zh-TW" altLang="en-US" sz="1100" dirty="0">
                <a:solidFill>
                  <a:schemeClr val="folHlink"/>
                </a:solidFill>
              </a:rPr>
              <a:t>正式進入半導體設備市場</a:t>
            </a:r>
            <a:endParaRPr kumimoji="1" lang="en-US" altLang="zh-TW" sz="1100" dirty="0">
              <a:solidFill>
                <a:schemeClr val="folHlink"/>
              </a:solidFill>
            </a:endParaRPr>
          </a:p>
        </p:txBody>
      </p:sp>
      <p:sp>
        <p:nvSpPr>
          <p:cNvPr id="30796" name="Freeform 81"/>
          <p:cNvSpPr>
            <a:spLocks/>
          </p:cNvSpPr>
          <p:nvPr/>
        </p:nvSpPr>
        <p:spPr bwMode="auto">
          <a:xfrm rot="2491686">
            <a:off x="6657935" y="1970489"/>
            <a:ext cx="562312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97" name="Text Box 89"/>
          <p:cNvSpPr txBox="1">
            <a:spLocks noChangeArrowheads="1"/>
          </p:cNvSpPr>
          <p:nvPr/>
        </p:nvSpPr>
        <p:spPr bwMode="gray">
          <a:xfrm>
            <a:off x="5181600" y="6172200"/>
            <a:ext cx="7620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25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98" name="Rectangle 78"/>
          <p:cNvSpPr>
            <a:spLocks noChangeArrowheads="1"/>
          </p:cNvSpPr>
          <p:nvPr/>
        </p:nvSpPr>
        <p:spPr bwMode="auto">
          <a:xfrm>
            <a:off x="8458200" y="2514600"/>
            <a:ext cx="533400" cy="7201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200" dirty="0"/>
              <a:t>吳江</a:t>
            </a:r>
            <a:r>
              <a:rPr lang="zh-TW" altLang="en-US" sz="1200" dirty="0" smtClean="0"/>
              <a:t>廠建置準備</a:t>
            </a:r>
            <a:endParaRPr lang="zh-TW" altLang="en-US" sz="1200" dirty="0"/>
          </a:p>
        </p:txBody>
      </p:sp>
      <p:sp>
        <p:nvSpPr>
          <p:cNvPr id="2" name="Text Box 40"/>
          <p:cNvSpPr txBox="1">
            <a:spLocks noChangeArrowheads="1"/>
          </p:cNvSpPr>
          <p:nvPr/>
        </p:nvSpPr>
        <p:spPr bwMode="auto">
          <a:xfrm>
            <a:off x="6705600" y="2514600"/>
            <a:ext cx="533400" cy="101566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 dirty="0" smtClean="0">
                <a:solidFill>
                  <a:schemeClr val="folHlink"/>
                </a:solidFill>
              </a:rPr>
              <a:t>持續研發雷射應用機型</a:t>
            </a:r>
            <a:endParaRPr kumimoji="1" lang="en-US" altLang="zh-TW" sz="1200" dirty="0">
              <a:solidFill>
                <a:schemeClr val="folHlink"/>
              </a:solidFill>
            </a:endParaRPr>
          </a:p>
        </p:txBody>
      </p:sp>
      <p:sp>
        <p:nvSpPr>
          <p:cNvPr id="30800" name="Rectangle 75"/>
          <p:cNvSpPr>
            <a:spLocks noChangeArrowheads="1"/>
          </p:cNvSpPr>
          <p:nvPr/>
        </p:nvSpPr>
        <p:spPr bwMode="auto">
          <a:xfrm>
            <a:off x="5181600" y="5867400"/>
            <a:ext cx="685800" cy="328613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/>
              <a:t>20</a:t>
            </a:r>
            <a:r>
              <a:rPr lang="fr-FR" altLang="zh-TW" sz="1200" b="1"/>
              <a:t>10</a:t>
            </a:r>
            <a:r>
              <a:rPr lang="zh-TW" altLang="fr-FR" sz="1200" b="1"/>
              <a:t>年</a:t>
            </a:r>
          </a:p>
        </p:txBody>
      </p:sp>
      <p:sp>
        <p:nvSpPr>
          <p:cNvPr id="30801" name="Rectangle 75"/>
          <p:cNvSpPr>
            <a:spLocks noChangeArrowheads="1"/>
          </p:cNvSpPr>
          <p:nvPr/>
        </p:nvSpPr>
        <p:spPr bwMode="auto">
          <a:xfrm>
            <a:off x="5943600" y="5867400"/>
            <a:ext cx="609600" cy="331788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/>
              <a:t>11</a:t>
            </a:r>
            <a:r>
              <a:rPr lang="zh-TW" altLang="fr-FR" sz="1200" b="1" dirty="0"/>
              <a:t>年</a:t>
            </a:r>
          </a:p>
        </p:txBody>
      </p:sp>
      <p:sp>
        <p:nvSpPr>
          <p:cNvPr id="30802" name="Text Box 89"/>
          <p:cNvSpPr txBox="1">
            <a:spLocks noChangeArrowheads="1"/>
          </p:cNvSpPr>
          <p:nvPr/>
        </p:nvSpPr>
        <p:spPr bwMode="gray">
          <a:xfrm>
            <a:off x="59436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25.2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803" name="Freeform 49"/>
          <p:cNvSpPr>
            <a:spLocks/>
          </p:cNvSpPr>
          <p:nvPr/>
        </p:nvSpPr>
        <p:spPr bwMode="auto">
          <a:xfrm rot="20660729">
            <a:off x="244202" y="4283579"/>
            <a:ext cx="971599" cy="315588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804" name="Line 73"/>
          <p:cNvSpPr>
            <a:spLocks noChangeShapeType="1"/>
          </p:cNvSpPr>
          <p:nvPr/>
        </p:nvSpPr>
        <p:spPr bwMode="auto">
          <a:xfrm>
            <a:off x="7239000" y="2209800"/>
            <a:ext cx="1588" cy="36512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805" name="Line 73"/>
          <p:cNvSpPr>
            <a:spLocks noChangeShapeType="1"/>
          </p:cNvSpPr>
          <p:nvPr/>
        </p:nvSpPr>
        <p:spPr bwMode="auto">
          <a:xfrm flipH="1">
            <a:off x="7772400" y="2362200"/>
            <a:ext cx="0" cy="3505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806" name="Freeform 81"/>
          <p:cNvSpPr>
            <a:spLocks/>
          </p:cNvSpPr>
          <p:nvPr/>
        </p:nvSpPr>
        <p:spPr bwMode="auto">
          <a:xfrm rot="2106308">
            <a:off x="7267145" y="2144010"/>
            <a:ext cx="663575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807" name="Freeform 81"/>
          <p:cNvSpPr>
            <a:spLocks/>
          </p:cNvSpPr>
          <p:nvPr/>
        </p:nvSpPr>
        <p:spPr bwMode="auto">
          <a:xfrm rot="1012064">
            <a:off x="7944616" y="2186166"/>
            <a:ext cx="560790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808" name="Rectangle 75"/>
          <p:cNvSpPr>
            <a:spLocks noChangeArrowheads="1"/>
          </p:cNvSpPr>
          <p:nvPr/>
        </p:nvSpPr>
        <p:spPr bwMode="auto">
          <a:xfrm>
            <a:off x="6629400" y="5867400"/>
            <a:ext cx="533400" cy="3048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/>
              <a:t>12</a:t>
            </a:r>
            <a:r>
              <a:rPr lang="zh-TW" altLang="fr-FR" sz="1200" b="1" dirty="0"/>
              <a:t>年</a:t>
            </a:r>
          </a:p>
        </p:txBody>
      </p:sp>
      <p:sp>
        <p:nvSpPr>
          <p:cNvPr id="30809" name="Rectangle 75"/>
          <p:cNvSpPr>
            <a:spLocks noChangeArrowheads="1"/>
          </p:cNvSpPr>
          <p:nvPr/>
        </p:nvSpPr>
        <p:spPr bwMode="auto">
          <a:xfrm>
            <a:off x="7239000" y="5867400"/>
            <a:ext cx="533400" cy="3302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/>
              <a:t>13</a:t>
            </a:r>
            <a:r>
              <a:rPr lang="zh-TW" altLang="fr-FR" sz="1200" b="1" dirty="0"/>
              <a:t>年</a:t>
            </a:r>
          </a:p>
        </p:txBody>
      </p:sp>
      <p:sp>
        <p:nvSpPr>
          <p:cNvPr id="30810" name="Text Box 89"/>
          <p:cNvSpPr txBox="1">
            <a:spLocks noChangeArrowheads="1"/>
          </p:cNvSpPr>
          <p:nvPr/>
        </p:nvSpPr>
        <p:spPr bwMode="gray">
          <a:xfrm>
            <a:off x="65532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22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811" name="Text Box 89"/>
          <p:cNvSpPr txBox="1">
            <a:spLocks noChangeArrowheads="1"/>
          </p:cNvSpPr>
          <p:nvPr/>
        </p:nvSpPr>
        <p:spPr bwMode="gray">
          <a:xfrm>
            <a:off x="7239000" y="6172200"/>
            <a:ext cx="6096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19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814" name="Rectangle 75"/>
          <p:cNvSpPr>
            <a:spLocks noChangeArrowheads="1"/>
          </p:cNvSpPr>
          <p:nvPr/>
        </p:nvSpPr>
        <p:spPr bwMode="auto">
          <a:xfrm>
            <a:off x="7848600" y="5867400"/>
            <a:ext cx="533400" cy="3302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/>
              <a:t>1</a:t>
            </a:r>
            <a:r>
              <a:rPr lang="en-US" altLang="zh-TW" sz="1200" b="1" dirty="0"/>
              <a:t>4</a:t>
            </a:r>
            <a:r>
              <a:rPr lang="zh-TW" altLang="fr-FR" sz="1200" b="1" dirty="0"/>
              <a:t>年</a:t>
            </a:r>
          </a:p>
        </p:txBody>
      </p:sp>
      <p:sp>
        <p:nvSpPr>
          <p:cNvPr id="30815" name="Text Box 67"/>
          <p:cNvSpPr txBox="1">
            <a:spLocks noChangeArrowheads="1"/>
          </p:cNvSpPr>
          <p:nvPr/>
        </p:nvSpPr>
        <p:spPr bwMode="auto">
          <a:xfrm>
            <a:off x="7239000" y="2514600"/>
            <a:ext cx="533400" cy="563231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8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kumimoji="1" lang="en-US" altLang="zh-TW" sz="1200" dirty="0" smtClean="0">
                <a:solidFill>
                  <a:schemeClr val="folHlink"/>
                </a:solidFill>
              </a:rPr>
              <a:t>ECT</a:t>
            </a:r>
            <a:r>
              <a:rPr kumimoji="1" lang="zh-TW" altLang="en-US" sz="1200" dirty="0" smtClean="0">
                <a:solidFill>
                  <a:schemeClr val="folHlink"/>
                </a:solidFill>
              </a:rPr>
              <a:t>部門</a:t>
            </a:r>
            <a:endParaRPr kumimoji="1" lang="en-US" altLang="zh-TW" sz="1200" dirty="0">
              <a:solidFill>
                <a:schemeClr val="folHlink"/>
              </a:solidFill>
            </a:endParaRPr>
          </a:p>
          <a:p>
            <a:pPr eaLnBrk="1" hangingPunct="1">
              <a:lnSpc>
                <a:spcPct val="85000"/>
              </a:lnSpc>
            </a:pPr>
            <a:r>
              <a:rPr kumimoji="1" lang="zh-TW" altLang="en-US" sz="1200" dirty="0" smtClean="0">
                <a:solidFill>
                  <a:schemeClr val="folHlink"/>
                </a:solidFill>
              </a:rPr>
              <a:t>遷廠</a:t>
            </a:r>
            <a:endParaRPr kumimoji="1" lang="en-US" altLang="zh-TW" sz="1200" dirty="0">
              <a:solidFill>
                <a:schemeClr val="folHlink"/>
              </a:solidFill>
            </a:endParaRPr>
          </a:p>
        </p:txBody>
      </p:sp>
      <p:sp>
        <p:nvSpPr>
          <p:cNvPr id="100" name="Text Box 40"/>
          <p:cNvSpPr txBox="1">
            <a:spLocks noChangeArrowheads="1"/>
          </p:cNvSpPr>
          <p:nvPr/>
        </p:nvSpPr>
        <p:spPr bwMode="auto">
          <a:xfrm>
            <a:off x="7848600" y="2514600"/>
            <a:ext cx="457200" cy="101566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 dirty="0">
                <a:solidFill>
                  <a:schemeClr val="folHlink"/>
                </a:solidFill>
              </a:rPr>
              <a:t>持續研發雷射應用機型</a:t>
            </a:r>
            <a:endParaRPr kumimoji="1" lang="en-US" altLang="zh-TW" sz="1200" dirty="0">
              <a:solidFill>
                <a:schemeClr val="folHlink"/>
              </a:solidFill>
            </a:endParaRPr>
          </a:p>
        </p:txBody>
      </p:sp>
      <p:sp>
        <p:nvSpPr>
          <p:cNvPr id="97" name="Line 39"/>
          <p:cNvSpPr>
            <a:spLocks noChangeShapeType="1"/>
          </p:cNvSpPr>
          <p:nvPr/>
        </p:nvSpPr>
        <p:spPr bwMode="auto">
          <a:xfrm flipH="1">
            <a:off x="3886200" y="2514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98" name="Text Box 89"/>
          <p:cNvSpPr txBox="1">
            <a:spLocks noChangeArrowheads="1"/>
          </p:cNvSpPr>
          <p:nvPr/>
        </p:nvSpPr>
        <p:spPr bwMode="gray">
          <a:xfrm>
            <a:off x="7772400" y="6172200"/>
            <a:ext cx="685800" cy="27289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19.4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9" name="Line 73"/>
          <p:cNvSpPr>
            <a:spLocks noChangeShapeType="1"/>
          </p:cNvSpPr>
          <p:nvPr/>
        </p:nvSpPr>
        <p:spPr bwMode="auto">
          <a:xfrm flipH="1">
            <a:off x="8382000" y="2286000"/>
            <a:ext cx="0" cy="3581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101" name="Rectangle 75"/>
          <p:cNvSpPr>
            <a:spLocks noChangeArrowheads="1"/>
          </p:cNvSpPr>
          <p:nvPr/>
        </p:nvSpPr>
        <p:spPr bwMode="auto">
          <a:xfrm>
            <a:off x="8458200" y="5867400"/>
            <a:ext cx="533400" cy="3302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 smtClean="0"/>
              <a:t>1</a:t>
            </a:r>
            <a:r>
              <a:rPr lang="en-US" altLang="zh-TW" sz="1200" b="1" dirty="0" smtClean="0"/>
              <a:t>5</a:t>
            </a:r>
            <a:r>
              <a:rPr lang="zh-TW" altLang="fr-FR" sz="1200" b="1" dirty="0" smtClean="0"/>
              <a:t>年</a:t>
            </a:r>
            <a:endParaRPr lang="zh-TW" altLang="fr-FR" sz="1200" b="1" dirty="0"/>
          </a:p>
        </p:txBody>
      </p:sp>
      <p:sp>
        <p:nvSpPr>
          <p:cNvPr id="102" name="Text Box 89"/>
          <p:cNvSpPr txBox="1">
            <a:spLocks noChangeArrowheads="1"/>
          </p:cNvSpPr>
          <p:nvPr/>
        </p:nvSpPr>
        <p:spPr bwMode="gray">
          <a:xfrm>
            <a:off x="8534400" y="6172200"/>
            <a:ext cx="609600" cy="27289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20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3" name="Freeform 81"/>
          <p:cNvSpPr>
            <a:spLocks/>
          </p:cNvSpPr>
          <p:nvPr/>
        </p:nvSpPr>
        <p:spPr bwMode="auto">
          <a:xfrm rot="1012064">
            <a:off x="8493573" y="2050779"/>
            <a:ext cx="615053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104" name="Rectangle 61"/>
          <p:cNvSpPr>
            <a:spLocks noChangeArrowheads="1"/>
          </p:cNvSpPr>
          <p:nvPr/>
        </p:nvSpPr>
        <p:spPr bwMode="auto">
          <a:xfrm>
            <a:off x="6705600" y="3581400"/>
            <a:ext cx="533400" cy="66787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持續</a:t>
            </a:r>
            <a:r>
              <a:rPr lang="zh-TW" altLang="en-ZW" sz="1100" dirty="0" smtClean="0"/>
              <a:t>擴展</a:t>
            </a:r>
            <a:r>
              <a:rPr lang="zh-TW" altLang="en-ZW" sz="1100" dirty="0"/>
              <a:t>日系市場</a:t>
            </a:r>
            <a:endParaRPr lang="zh-TW" altLang="en-US" sz="1100" dirty="0"/>
          </a:p>
        </p:txBody>
      </p:sp>
      <p:sp>
        <p:nvSpPr>
          <p:cNvPr id="105" name="Rectangle 80"/>
          <p:cNvSpPr>
            <a:spLocks noChangeArrowheads="1"/>
          </p:cNvSpPr>
          <p:nvPr/>
        </p:nvSpPr>
        <p:spPr bwMode="auto">
          <a:xfrm>
            <a:off x="5943600" y="1143000"/>
            <a:ext cx="685800" cy="94256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3FF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 dirty="0" smtClean="0"/>
              <a:t>購置高雄四廠廠房與新竹辦公室</a:t>
            </a:r>
            <a:endParaRPr lang="zh-TW" altLang="en-US" sz="1300" dirty="0"/>
          </a:p>
        </p:txBody>
      </p:sp>
      <p:sp>
        <p:nvSpPr>
          <p:cNvPr id="106" name="Rectangle 80"/>
          <p:cNvSpPr>
            <a:spLocks noChangeArrowheads="1"/>
          </p:cNvSpPr>
          <p:nvPr/>
        </p:nvSpPr>
        <p:spPr bwMode="auto">
          <a:xfrm>
            <a:off x="7696200" y="1143000"/>
            <a:ext cx="685800" cy="602473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100000">
                <a:srgbClr val="FFF3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 dirty="0" smtClean="0"/>
              <a:t>購置高雄五廠廠房</a:t>
            </a:r>
            <a:endParaRPr lang="zh-TW" altLang="en-US" sz="1300" dirty="0"/>
          </a:p>
        </p:txBody>
      </p:sp>
      <p:sp>
        <p:nvSpPr>
          <p:cNvPr id="107" name="Rectangle 80"/>
          <p:cNvSpPr>
            <a:spLocks noChangeArrowheads="1"/>
          </p:cNvSpPr>
          <p:nvPr/>
        </p:nvSpPr>
        <p:spPr bwMode="auto">
          <a:xfrm>
            <a:off x="6781800" y="1143000"/>
            <a:ext cx="685800" cy="942566"/>
          </a:xfrm>
          <a:prstGeom prst="rect">
            <a:avLst/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FFF3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 b="1" dirty="0" smtClean="0">
                <a:solidFill>
                  <a:srgbClr val="C00000"/>
                </a:solidFill>
              </a:rPr>
              <a:t>成立吳江雷育公司</a:t>
            </a:r>
            <a:r>
              <a:rPr lang="zh-TW" altLang="en-US" sz="1300" dirty="0" smtClean="0"/>
              <a:t>， 購置吳江土地</a:t>
            </a:r>
            <a:endParaRPr lang="zh-TW" altLang="en-US" sz="1300" dirty="0"/>
          </a:p>
        </p:txBody>
      </p:sp>
      <p:sp>
        <p:nvSpPr>
          <p:cNvPr id="108" name="Rectangle 80"/>
          <p:cNvSpPr>
            <a:spLocks noChangeArrowheads="1"/>
          </p:cNvSpPr>
          <p:nvPr/>
        </p:nvSpPr>
        <p:spPr bwMode="auto">
          <a:xfrm>
            <a:off x="8458200" y="1143000"/>
            <a:ext cx="685800" cy="772519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 dirty="0" smtClean="0"/>
              <a:t>將東莞廠與昆山廠整合</a:t>
            </a:r>
            <a:endParaRPr lang="zh-TW" altLang="en-US" sz="1300" dirty="0"/>
          </a:p>
        </p:txBody>
      </p:sp>
      <p:sp>
        <p:nvSpPr>
          <p:cNvPr id="109" name="Rectangle 78"/>
          <p:cNvSpPr>
            <a:spLocks noChangeArrowheads="1"/>
          </p:cNvSpPr>
          <p:nvPr/>
        </p:nvSpPr>
        <p:spPr bwMode="auto">
          <a:xfrm>
            <a:off x="7239000" y="3124200"/>
            <a:ext cx="533400" cy="955646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新增捲裝材料原材供應商</a:t>
            </a:r>
            <a:endParaRPr lang="zh-TW" altLang="en-US" sz="1100" dirty="0"/>
          </a:p>
        </p:txBody>
      </p:sp>
      <p:sp>
        <p:nvSpPr>
          <p:cNvPr id="110" name="Rectangle 78"/>
          <p:cNvSpPr>
            <a:spLocks noChangeArrowheads="1"/>
          </p:cNvSpPr>
          <p:nvPr/>
        </p:nvSpPr>
        <p:spPr bwMode="auto">
          <a:xfrm>
            <a:off x="8458200" y="3352800"/>
            <a:ext cx="533400" cy="955646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擴大與原材供應商合作開發</a:t>
            </a:r>
            <a:endParaRPr lang="zh-TW" altLang="en-US" sz="1100" dirty="0"/>
          </a:p>
        </p:txBody>
      </p:sp>
      <p:sp>
        <p:nvSpPr>
          <p:cNvPr id="111" name="Rectangle 61"/>
          <p:cNvSpPr>
            <a:spLocks noChangeArrowheads="1"/>
          </p:cNvSpPr>
          <p:nvPr/>
        </p:nvSpPr>
        <p:spPr bwMode="auto">
          <a:xfrm>
            <a:off x="7848600" y="3581400"/>
            <a:ext cx="533400" cy="66787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持續</a:t>
            </a:r>
            <a:r>
              <a:rPr lang="zh-TW" altLang="en-ZW" sz="1100" dirty="0" smtClean="0"/>
              <a:t>擴展</a:t>
            </a:r>
            <a:r>
              <a:rPr lang="zh-TW" altLang="en-ZW" sz="1100" dirty="0"/>
              <a:t>日系市場</a:t>
            </a:r>
            <a:endParaRPr lang="zh-TW" altLang="en-US" sz="11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日期版面配置區 3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88476074-ABCD-439B-A33F-B192BF6A4843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028" name="投影片編號版面配置區 4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809F683-3144-4F6F-A0C0-E887DB856F9E}" type="slidenum">
              <a:rPr lang="zh-TW" altLang="en-US" sz="1200" b="1"/>
              <a:pPr algn="r" eaLnBrk="1" hangingPunct="1"/>
              <a:t>7</a:t>
            </a:fld>
            <a:endParaRPr lang="en-US" altLang="zh-TW" sz="1200" b="1"/>
          </a:p>
        </p:txBody>
      </p:sp>
      <p:sp>
        <p:nvSpPr>
          <p:cNvPr id="371405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0"/>
            <a:ext cx="4343400" cy="750888"/>
          </a:xfrm>
          <a:prstGeom prst="rect">
            <a:avLst/>
          </a:prstGeom>
          <a:ln cap="flat" algn="ctr"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kumimoji="1" lang="zh-TW" altLang="en-US" b="1" dirty="0" smtClean="0"/>
              <a:t>雷科重要獲獎與認證</a:t>
            </a:r>
          </a:p>
        </p:txBody>
      </p:sp>
      <p:pic>
        <p:nvPicPr>
          <p:cNvPr id="1030" name="圖片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5240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304800" y="1295400"/>
          <a:ext cx="43434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5" name="工作表" r:id="rId5" imgW="4655820" imgH="2674620" progId="Excel.Sheet.12">
                  <p:embed/>
                </p:oleObj>
              </mc:Choice>
              <mc:Fallback>
                <p:oleObj name="工作表" r:id="rId5" imgW="4655820" imgH="2674620" progId="Excel.Shee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304800" y="1295400"/>
                        <a:ext cx="43434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A35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B1A35D">
                                  <a:gamma/>
                                  <a:shade val="60000"/>
                                  <a:invGamma/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圖片 16" descr="\\192.168.10.241\雷科數位相簿\獎狀與獎牌\國家磐石獎IMG_061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4400" y="4114800"/>
            <a:ext cx="23622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5"/>
          <p:cNvSpPr txBox="1">
            <a:spLocks noChangeArrowheads="1"/>
          </p:cNvSpPr>
          <p:nvPr/>
        </p:nvSpPr>
        <p:spPr bwMode="auto">
          <a:xfrm>
            <a:off x="7046913" y="1219200"/>
            <a:ext cx="2097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>
                <a:srgbClr val="6666FF"/>
              </a:buClr>
              <a:buFont typeface="Wingdings" pitchFamily="2" charset="2"/>
              <a:buChar char="§"/>
            </a:pPr>
            <a:r>
              <a:rPr lang="zh-TW" altLang="en-US" sz="2000" b="1"/>
              <a:t> </a:t>
            </a:r>
            <a:r>
              <a:rPr lang="en-US" altLang="zh-TW" sz="2000" b="1"/>
              <a:t>ISO 9001:2008</a:t>
            </a:r>
          </a:p>
        </p:txBody>
      </p:sp>
      <p:pic>
        <p:nvPicPr>
          <p:cNvPr id="1033" name="Picture 6" descr="ISO 9001-200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9000" y="16002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Text Box 6"/>
          <p:cNvSpPr txBox="1">
            <a:spLocks noChangeArrowheads="1"/>
          </p:cNvSpPr>
          <p:nvPr/>
        </p:nvSpPr>
        <p:spPr bwMode="auto">
          <a:xfrm>
            <a:off x="7162800" y="3657600"/>
            <a:ext cx="1981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6666FF"/>
              </a:buClr>
              <a:buFont typeface="Wingdings" pitchFamily="2" charset="2"/>
              <a:buChar char="§"/>
            </a:pPr>
            <a:r>
              <a:rPr lang="zh-TW" altLang="en-US" sz="2000" b="1"/>
              <a:t>昆山廠</a:t>
            </a:r>
            <a:r>
              <a:rPr lang="en-US" altLang="zh-TW" sz="2000" b="1"/>
              <a:t>ISO 9001:2000</a:t>
            </a:r>
            <a:endParaRPr lang="zh-TW" altLang="en-US" sz="2000" b="1"/>
          </a:p>
        </p:txBody>
      </p:sp>
      <p:pic>
        <p:nvPicPr>
          <p:cNvPr id="1035" name="Picture 5" descr="昆山_ISO證照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39000" y="4267200"/>
            <a:ext cx="19050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86F0B4E9-77E8-4AA5-91FC-7839E9DB1C0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5843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A3CBA63-47F7-4540-8BD8-7F93D2C5D0E2}" type="slidenum">
              <a:rPr lang="zh-TW" altLang="en-US" sz="1200" b="1"/>
              <a:pPr algn="r" eaLnBrk="1" hangingPunct="1"/>
              <a:t>8</a:t>
            </a:fld>
            <a:endParaRPr lang="en-US" altLang="zh-TW" sz="1200" b="1"/>
          </a:p>
        </p:txBody>
      </p:sp>
      <p:sp>
        <p:nvSpPr>
          <p:cNvPr id="3693570" name="Rectangle 2"/>
          <p:cNvSpPr>
            <a:spLocks noChangeArrowheads="1"/>
          </p:cNvSpPr>
          <p:nvPr/>
        </p:nvSpPr>
        <p:spPr bwMode="auto">
          <a:xfrm>
            <a:off x="0" y="76200"/>
            <a:ext cx="4953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雷科產品事業群</a:t>
            </a:r>
            <a:endParaRPr kumimoji="1" lang="en-US" altLang="zh-TW" sz="3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7829" name="Group 5"/>
          <p:cNvGraphicFramePr>
            <a:graphicFrameLocks noGrp="1"/>
          </p:cNvGraphicFramePr>
          <p:nvPr/>
        </p:nvGraphicFramePr>
        <p:xfrm>
          <a:off x="228600" y="1219200"/>
          <a:ext cx="8534400" cy="5187950"/>
        </p:xfrm>
        <a:graphic>
          <a:graphicData uri="http://schemas.openxmlformats.org/drawingml/2006/table">
            <a:tbl>
              <a:tblPr/>
              <a:tblGrid>
                <a:gridCol w="2438400"/>
                <a:gridCol w="6096000"/>
              </a:tblGrid>
              <a:tr h="167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TW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SMD</a:t>
                      </a: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捲裝材料事業</a:t>
                      </a: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/>
                      </a:r>
                      <a:b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</a:b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  <a:ea typeface="標楷體" pitchFamily="65" charset="-120"/>
                        </a:rPr>
                        <a:t>    </a:t>
                      </a: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(</a:t>
                      </a: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Surface Mount Device Packaging Materials</a:t>
                      </a: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標楷體" pitchFamily="65" charset="-120"/>
                        </a:rPr>
                        <a:t>)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標楷體" pitchFamily="65" charset="-120"/>
                        </a:rPr>
                        <a:t> </a:t>
                      </a: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設備事業</a:t>
                      </a:r>
                      <a:endParaRPr kumimoji="1" lang="zh-TW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Arial" charset="0"/>
                          <a:ea typeface="標楷體" pitchFamily="65" charset="-120"/>
                        </a:rPr>
                        <a:t>    </a:t>
                      </a: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(</a:t>
                      </a: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Surface Mount Technology Equipments)</a:t>
                      </a:r>
                      <a:endParaRPr kumimoji="1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7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能源事業</a:t>
                      </a:r>
                      <a:r>
                        <a:rPr kumimoji="1" lang="en-US" altLang="zh-TW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-LED/</a:t>
                      </a: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</a:rPr>
                        <a:t>空調</a:t>
                      </a:r>
                      <a:r>
                        <a:rPr kumimoji="1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Arial" charset="0"/>
                          <a:ea typeface="標楷體" pitchFamily="65" charset="-120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    (Energy Saving Devices)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5852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14255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3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334000"/>
            <a:ext cx="11430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4" name="Picture 5" descr="01v2.jpg"/>
          <p:cNvPicPr>
            <a:picLocks noChangeAspect="1"/>
          </p:cNvPicPr>
          <p:nvPr/>
        </p:nvPicPr>
        <p:blipFill>
          <a:blip r:embed="rId4" cstate="print"/>
          <a:srcRect r="8621"/>
          <a:stretch>
            <a:fillRect/>
          </a:stretch>
        </p:blipFill>
        <p:spPr bwMode="auto">
          <a:xfrm>
            <a:off x="685800" y="2895600"/>
            <a:ext cx="160178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5" name="Text Box 23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3048000" y="2244725"/>
            <a:ext cx="2514600" cy="3810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PCT </a:t>
            </a:r>
            <a:r>
              <a:rPr lang="zh-TW" altLang="en-US" sz="1800" b="1" dirty="0">
                <a:solidFill>
                  <a:schemeClr val="tx2"/>
                </a:solidFill>
              </a:rPr>
              <a:t>捲裝材料</a:t>
            </a:r>
          </a:p>
        </p:txBody>
      </p:sp>
      <p:sp>
        <p:nvSpPr>
          <p:cNvPr id="35856" name="Text Box 2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15000" y="2244725"/>
            <a:ext cx="2590800" cy="3810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>
                <a:solidFill>
                  <a:schemeClr val="tx2"/>
                </a:solidFill>
              </a:rPr>
              <a:t>ECT</a:t>
            </a:r>
            <a:r>
              <a:rPr lang="zh-TW" altLang="en-US" sz="1800" b="1">
                <a:solidFill>
                  <a:schemeClr val="tx2"/>
                </a:solidFill>
              </a:rPr>
              <a:t>捲裝材料</a:t>
            </a:r>
          </a:p>
        </p:txBody>
      </p:sp>
      <p:sp>
        <p:nvSpPr>
          <p:cNvPr id="35857" name="Text Box 25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3043238" y="40386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LASER </a:t>
            </a:r>
            <a:r>
              <a:rPr lang="zh-TW" altLang="en-US" sz="1800" b="1" dirty="0">
                <a:solidFill>
                  <a:schemeClr val="tx2"/>
                </a:solidFill>
              </a:rPr>
              <a:t>製程檢測設備</a:t>
            </a:r>
          </a:p>
        </p:txBody>
      </p:sp>
      <p:sp>
        <p:nvSpPr>
          <p:cNvPr id="35858" name="Text Box 26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689600" y="40386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>
                <a:solidFill>
                  <a:schemeClr val="tx2"/>
                </a:solidFill>
              </a:rPr>
              <a:t>SMT </a:t>
            </a:r>
            <a:r>
              <a:rPr lang="zh-TW" altLang="en-US" sz="1800" b="1">
                <a:solidFill>
                  <a:schemeClr val="tx2"/>
                </a:solidFill>
              </a:rPr>
              <a:t>製程檢測設備</a:t>
            </a:r>
          </a:p>
        </p:txBody>
      </p:sp>
      <p:sp>
        <p:nvSpPr>
          <p:cNvPr id="35859" name="Text Box 2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048000" y="61722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LED </a:t>
            </a:r>
            <a:r>
              <a:rPr lang="zh-TW" altLang="en-US" sz="1800" b="1" dirty="0">
                <a:solidFill>
                  <a:schemeClr val="tx2"/>
                </a:solidFill>
              </a:rPr>
              <a:t>燈具</a:t>
            </a:r>
          </a:p>
        </p:txBody>
      </p:sp>
      <p:pic>
        <p:nvPicPr>
          <p:cNvPr id="35860" name="Picture 30" descr="室外送風機-冰水式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5562600"/>
            <a:ext cx="80327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61" name="Text Box 31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762625" y="6172200"/>
            <a:ext cx="2466975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 err="1">
                <a:solidFill>
                  <a:schemeClr val="tx2"/>
                </a:solidFill>
              </a:rPr>
              <a:t>DoubleCool</a:t>
            </a:r>
            <a:r>
              <a:rPr lang="en-US" altLang="zh-TW" sz="1800" b="1" dirty="0">
                <a:solidFill>
                  <a:schemeClr val="tx2"/>
                </a:solidFill>
              </a:rPr>
              <a:t> </a:t>
            </a:r>
            <a:r>
              <a:rPr lang="zh-TW" altLang="en-US" sz="1800" b="1" dirty="0">
                <a:solidFill>
                  <a:schemeClr val="tx2"/>
                </a:solidFill>
              </a:rPr>
              <a:t>冷氣空調</a:t>
            </a:r>
          </a:p>
        </p:txBody>
      </p:sp>
      <p:sp>
        <p:nvSpPr>
          <p:cNvPr id="16" name="動作按鈕: 下一項 15">
            <a:hlinkClick r:id="rId10" action="ppaction://hlinksldjump" highlightClick="1"/>
          </p:cNvPr>
          <p:cNvSpPr/>
          <p:nvPr/>
        </p:nvSpPr>
        <p:spPr bwMode="auto">
          <a:xfrm>
            <a:off x="8839200" y="6324600"/>
            <a:ext cx="304800" cy="304800"/>
          </a:xfrm>
          <a:prstGeom prst="actionButtonForwardNext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53000" y="26670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43%</a:t>
            </a:r>
            <a:endParaRPr lang="zh-TW" altLang="en-US" sz="16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96200" y="26670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11%</a:t>
            </a:r>
            <a:endParaRPr lang="zh-TW" altLang="en-US" sz="16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343400" y="33528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44%</a:t>
            </a:r>
            <a:endParaRPr lang="zh-TW" altLang="en-US" sz="16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019800" y="54864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2%</a:t>
            </a:r>
            <a:endParaRPr lang="zh-TW" altLang="en-US" sz="16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791200" y="14478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54%</a:t>
            </a:r>
            <a:endParaRPr lang="zh-TW" alt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版面配置區 4"/>
          <p:cNvSpPr>
            <a:spLocks noGrp="1"/>
          </p:cNvSpPr>
          <p:nvPr>
            <p:ph type="dt" sz="quarter" idx="11"/>
          </p:nvPr>
        </p:nvSpPr>
        <p:spPr>
          <a:noFill/>
        </p:spPr>
        <p:txBody>
          <a:bodyPr/>
          <a:lstStyle/>
          <a:p>
            <a:fld id="{12ABA224-CA10-4CAB-B4F3-5A6A56B26FF9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368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C70633-35EC-48E8-B715-8C41C389A5F4}" type="slidenum">
              <a:rPr lang="zh-TW" altLang="en-US" smtClean="0"/>
              <a:pPr/>
              <a:t>9</a:t>
            </a:fld>
            <a:endParaRPr lang="en-US" altLang="zh-TW" smtClean="0"/>
          </a:p>
        </p:txBody>
      </p:sp>
      <p:sp>
        <p:nvSpPr>
          <p:cNvPr id="3775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452563"/>
            <a:ext cx="8296275" cy="6810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zh-TW" altLang="en-US" i="1" smtClean="0">
                <a:solidFill>
                  <a:srgbClr val="99CCFF"/>
                </a:solidFill>
              </a:rPr>
              <a:t> </a:t>
            </a:r>
            <a:r>
              <a:rPr lang="en-US" altLang="zh-TW" b="1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SMD</a:t>
            </a:r>
            <a:r>
              <a:rPr lang="zh-TW" altLang="zh-TW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封</a:t>
            </a:r>
            <a:r>
              <a:rPr lang="zh-TW" altLang="en-US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裝上、下膠帶及紙帶</a:t>
            </a:r>
            <a:br>
              <a:rPr lang="zh-TW" altLang="en-US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zh-TW" altLang="en-US" sz="1400" b="1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Blip>
                <a:blip r:embed="rId2"/>
              </a:buBlip>
              <a:defRPr/>
            </a:pPr>
            <a:r>
              <a:rPr lang="zh-TW" altLang="en-US" sz="2400" b="1" smtClean="0"/>
              <a:t> </a:t>
            </a:r>
            <a:r>
              <a:rPr lang="zh-TW" altLang="en-US" sz="2000" smtClean="0"/>
              <a:t>功能：以捲裝方式包裝，便於ＳＭＴ之全自動插件。</a:t>
            </a:r>
            <a:br>
              <a:rPr lang="zh-TW" altLang="en-US" sz="2000" smtClean="0"/>
            </a:br>
            <a:endParaRPr lang="zh-TW" altLang="en-US" sz="2000" smtClean="0"/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Blip>
                <a:blip r:embed="rId2"/>
              </a:buBlip>
              <a:defRPr/>
            </a:pPr>
            <a:r>
              <a:rPr lang="zh-TW" altLang="en-US" sz="2000" smtClean="0"/>
              <a:t> 用途：表面黏著元件之基本封裝材料。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TW" altLang="en-US" sz="2000" smtClean="0"/>
              <a:t> </a:t>
            </a:r>
          </a:p>
        </p:txBody>
      </p:sp>
      <p:pic>
        <p:nvPicPr>
          <p:cNvPr id="3775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525" y="3424238"/>
            <a:ext cx="2638425" cy="2976562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</p:spPr>
      </p:pic>
      <p:pic>
        <p:nvPicPr>
          <p:cNvPr id="3775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3388" y="3424238"/>
            <a:ext cx="2757487" cy="2963862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</p:spPr>
      </p:pic>
      <p:pic>
        <p:nvPicPr>
          <p:cNvPr id="3775493" name="Picture 5" descr="上下膠帶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34050" y="3430588"/>
            <a:ext cx="3149600" cy="2952750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</p:spPr>
      </p:pic>
      <p:sp>
        <p:nvSpPr>
          <p:cNvPr id="377549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4495800" cy="762000"/>
          </a:xfrm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b="1" smtClean="0">
                <a:latin typeface="Times New Roman" pitchFamily="18" charset="0"/>
              </a:rPr>
              <a:t>SMD</a:t>
            </a:r>
            <a:r>
              <a:rPr lang="zh-TW" altLang="en-US" b="1" smtClean="0"/>
              <a:t>產品簡介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75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75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75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75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75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75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標楷體"/>
        <a:ea typeface="標楷體"/>
        <a:cs typeface=""/>
      </a:majorFont>
      <a:minorFont>
        <a:latin typeface="標楷體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1A35D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" tIns="44450" rIns="45720" bIns="4445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5000"/>
          </a:lnSpc>
          <a:spcBef>
            <a:spcPct val="50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1A35D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" tIns="44450" rIns="45720" bIns="4445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5000"/>
          </a:lnSpc>
          <a:spcBef>
            <a:spcPct val="50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32237</TotalTime>
  <Words>1187</Words>
  <Application>Microsoft Office PowerPoint</Application>
  <PresentationFormat>如螢幕大小 (4:3)</PresentationFormat>
  <Paragraphs>335</Paragraphs>
  <Slides>26</Slides>
  <Notes>18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29" baseType="lpstr">
      <vt:lpstr>Blends</vt:lpstr>
      <vt:lpstr>工作表</vt:lpstr>
      <vt:lpstr>Clip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雷科重要獲獎與認證</vt:lpstr>
      <vt:lpstr>PowerPoint 簡報</vt:lpstr>
      <vt:lpstr>SMD產品簡介</vt:lpstr>
      <vt:lpstr>PowerPoint 簡報</vt:lpstr>
      <vt:lpstr>捲裝載帶(Carrier Tape)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IFS Inc.</dc:title>
  <dc:creator>Pamela Liu</dc:creator>
  <cp:lastModifiedBy>lasertek</cp:lastModifiedBy>
  <cp:revision>1798</cp:revision>
  <dcterms:created xsi:type="dcterms:W3CDTF">2002-05-15T23:00:34Z</dcterms:created>
  <dcterms:modified xsi:type="dcterms:W3CDTF">2016-04-13T01:28:15Z</dcterms:modified>
</cp:coreProperties>
</file>